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handoutMasterIdLst>
    <p:handoutMasterId r:id="rId40"/>
  </p:handoutMasterIdLst>
  <p:sldIdLst>
    <p:sldId id="319" r:id="rId3"/>
    <p:sldId id="256" r:id="rId4"/>
    <p:sldId id="257" r:id="rId5"/>
    <p:sldId id="282" r:id="rId6"/>
    <p:sldId id="329" r:id="rId7"/>
    <p:sldId id="316" r:id="rId8"/>
    <p:sldId id="317" r:id="rId9"/>
    <p:sldId id="296" r:id="rId10"/>
    <p:sldId id="297" r:id="rId11"/>
    <p:sldId id="299" r:id="rId12"/>
    <p:sldId id="301" r:id="rId13"/>
    <p:sldId id="307" r:id="rId14"/>
    <p:sldId id="311" r:id="rId15"/>
    <p:sldId id="333" r:id="rId16"/>
    <p:sldId id="318" r:id="rId17"/>
    <p:sldId id="313" r:id="rId18"/>
    <p:sldId id="336" r:id="rId19"/>
    <p:sldId id="314" r:id="rId20"/>
    <p:sldId id="315" r:id="rId21"/>
    <p:sldId id="306" r:id="rId22"/>
    <p:sldId id="340" r:id="rId23"/>
    <p:sldId id="324" r:id="rId24"/>
    <p:sldId id="325" r:id="rId25"/>
    <p:sldId id="326" r:id="rId26"/>
    <p:sldId id="338" r:id="rId27"/>
    <p:sldId id="339" r:id="rId28"/>
    <p:sldId id="309" r:id="rId29"/>
    <p:sldId id="280" r:id="rId30"/>
    <p:sldId id="285" r:id="rId31"/>
    <p:sldId id="310" r:id="rId32"/>
    <p:sldId id="337" r:id="rId33"/>
    <p:sldId id="266" r:id="rId34"/>
    <p:sldId id="330" r:id="rId35"/>
    <p:sldId id="331" r:id="rId36"/>
    <p:sldId id="298"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Moran" initials="JM" lastIdx="2" clrIdx="0">
    <p:extLst>
      <p:ext uri="{19B8F6BF-5375-455C-9EA6-DF929625EA0E}">
        <p15:presenceInfo xmlns:p15="http://schemas.microsoft.com/office/powerpoint/2012/main" userId="1984d91358448fdd" providerId="Windows Live"/>
      </p:ext>
    </p:extLst>
  </p:cmAuthor>
  <p:cmAuthor id="2" name="Aquilino, Byron" initials="AB" lastIdx="1" clrIdx="1">
    <p:extLst>
      <p:ext uri="{19B8F6BF-5375-455C-9EA6-DF929625EA0E}">
        <p15:presenceInfo xmlns:p15="http://schemas.microsoft.com/office/powerpoint/2012/main" userId="Aquilino, Byr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D1A1"/>
    <a:srgbClr val="41C3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4" autoAdjust="0"/>
    <p:restoredTop sz="78912" autoAdjust="0"/>
  </p:normalViewPr>
  <p:slideViewPr>
    <p:cSldViewPr snapToGrid="0">
      <p:cViewPr varScale="1">
        <p:scale>
          <a:sx n="100" d="100"/>
          <a:sy n="100" d="100"/>
        </p:scale>
        <p:origin x="1496" y="160"/>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Professional</a:t>
            </a:r>
            <a:r>
              <a:rPr lang="en-US" baseline="0"/>
              <a:t> Movers vs. Truck Rental: </a:t>
            </a:r>
          </a:p>
          <a:p>
            <a:pPr>
              <a:defRPr/>
            </a:pPr>
            <a:r>
              <a:rPr lang="en-US" baseline="0"/>
              <a:t>Short Distance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Estimated Cost of Truck Rental (50 miles)</c:v>
                </c:pt>
              </c:strCache>
            </c:strRef>
          </c:tx>
          <c:spPr>
            <a:solidFill>
              <a:schemeClr val="accent1"/>
            </a:solidFill>
            <a:ln>
              <a:noFill/>
            </a:ln>
            <a:effectLst/>
          </c:spPr>
          <c:invertIfNegative val="0"/>
          <c:cat>
            <c:strRef>
              <c:f>Sheet1!$A$2:$A$5</c:f>
              <c:strCache>
                <c:ptCount val="4"/>
                <c:pt idx="0">
                  <c:v>1 Bedroom</c:v>
                </c:pt>
                <c:pt idx="1">
                  <c:v>2 Bedroom</c:v>
                </c:pt>
                <c:pt idx="2">
                  <c:v>3 Bedroom</c:v>
                </c:pt>
                <c:pt idx="3">
                  <c:v>4 Bedroom</c:v>
                </c:pt>
              </c:strCache>
            </c:strRef>
          </c:cat>
          <c:val>
            <c:numRef>
              <c:f>Sheet1!$C$2:$C$5</c:f>
              <c:numCache>
                <c:formatCode>"$"#,##0.00</c:formatCode>
                <c:ptCount val="4"/>
                <c:pt idx="0">
                  <c:v>130</c:v>
                </c:pt>
                <c:pt idx="1">
                  <c:v>130</c:v>
                </c:pt>
                <c:pt idx="2">
                  <c:v>140</c:v>
                </c:pt>
                <c:pt idx="3">
                  <c:v>165</c:v>
                </c:pt>
              </c:numCache>
            </c:numRef>
          </c:val>
          <c:extLst>
            <c:ext xmlns:c16="http://schemas.microsoft.com/office/drawing/2014/chart" uri="{C3380CC4-5D6E-409C-BE32-E72D297353CC}">
              <c16:uniqueId val="{00000000-2D49-4858-BE5B-00A068DAEB49}"/>
            </c:ext>
          </c:extLst>
        </c:ser>
        <c:ser>
          <c:idx val="0"/>
          <c:order val="1"/>
          <c:tx>
            <c:strRef>
              <c:f>Sheet1!$B$1</c:f>
              <c:strCache>
                <c:ptCount val="1"/>
                <c:pt idx="0">
                  <c:v>Estimated Cost of Professional Movers (50 miles)</c:v>
                </c:pt>
              </c:strCache>
            </c:strRef>
          </c:tx>
          <c:spPr>
            <a:solidFill>
              <a:schemeClr val="accent2"/>
            </a:solidFill>
            <a:ln>
              <a:noFill/>
            </a:ln>
            <a:effectLst/>
          </c:spPr>
          <c:invertIfNegative val="0"/>
          <c:cat>
            <c:strRef>
              <c:f>Sheet1!$A$2:$A$5</c:f>
              <c:strCache>
                <c:ptCount val="4"/>
                <c:pt idx="0">
                  <c:v>1 Bedroom</c:v>
                </c:pt>
                <c:pt idx="1">
                  <c:v>2 Bedroom</c:v>
                </c:pt>
                <c:pt idx="2">
                  <c:v>3 Bedroom</c:v>
                </c:pt>
                <c:pt idx="3">
                  <c:v>4 Bedroom</c:v>
                </c:pt>
              </c:strCache>
            </c:strRef>
          </c:cat>
          <c:val>
            <c:numRef>
              <c:f>Sheet1!$B$2:$B$5</c:f>
              <c:numCache>
                <c:formatCode>"$"#,##0.00</c:formatCode>
                <c:ptCount val="4"/>
                <c:pt idx="0">
                  <c:v>483.33333333333331</c:v>
                </c:pt>
                <c:pt idx="1">
                  <c:v>583.33333333333326</c:v>
                </c:pt>
                <c:pt idx="2">
                  <c:v>1175</c:v>
                </c:pt>
                <c:pt idx="3">
                  <c:v>1766.6666666666667</c:v>
                </c:pt>
              </c:numCache>
            </c:numRef>
          </c:val>
          <c:extLst>
            <c:ext xmlns:c16="http://schemas.microsoft.com/office/drawing/2014/chart" uri="{C3380CC4-5D6E-409C-BE32-E72D297353CC}">
              <c16:uniqueId val="{00000001-2D49-4858-BE5B-00A068DAEB49}"/>
            </c:ext>
          </c:extLst>
        </c:ser>
        <c:dLbls>
          <c:showLegendKey val="0"/>
          <c:showVal val="0"/>
          <c:showCatName val="0"/>
          <c:showSerName val="0"/>
          <c:showPercent val="0"/>
          <c:showBubbleSize val="0"/>
        </c:dLbls>
        <c:gapWidth val="219"/>
        <c:overlap val="-27"/>
        <c:axId val="1164173008"/>
        <c:axId val="1252642400"/>
      </c:barChart>
      <c:catAx>
        <c:axId val="116417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2642400"/>
        <c:crosses val="autoZero"/>
        <c:auto val="1"/>
        <c:lblAlgn val="ctr"/>
        <c:lblOffset val="100"/>
        <c:noMultiLvlLbl val="0"/>
      </c:catAx>
      <c:valAx>
        <c:axId val="1252642400"/>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4173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Professional Movers vs. Truck Rental: Long Distance</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c:f>
              <c:strCache>
                <c:ptCount val="1"/>
                <c:pt idx="0">
                  <c:v>Estimated Cost of Truck Rental (450 miles)</c:v>
                </c:pt>
              </c:strCache>
            </c:strRef>
          </c:tx>
          <c:spPr>
            <a:solidFill>
              <a:schemeClr val="accent1"/>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Sheet1!$D$2:$D$7</c:f>
              <c:numCache>
                <c:formatCode>"$"#,##0.00</c:formatCode>
                <c:ptCount val="4"/>
                <c:pt idx="0">
                  <c:v>710</c:v>
                </c:pt>
                <c:pt idx="1">
                  <c:v>750</c:v>
                </c:pt>
                <c:pt idx="2">
                  <c:v>800</c:v>
                </c:pt>
                <c:pt idx="3">
                  <c:v>915</c:v>
                </c:pt>
              </c:numCache>
              <c:extLst/>
            </c:numRef>
          </c:val>
          <c:extLst>
            <c:ext xmlns:c16="http://schemas.microsoft.com/office/drawing/2014/chart" uri="{C3380CC4-5D6E-409C-BE32-E72D297353CC}">
              <c16:uniqueId val="{00000000-1A38-4562-A019-33B2756A02B5}"/>
            </c:ext>
          </c:extLst>
        </c:ser>
        <c:ser>
          <c:idx val="1"/>
          <c:order val="1"/>
          <c:tx>
            <c:strRef>
              <c:f>Sheet1!$E$1</c:f>
              <c:strCache>
                <c:ptCount val="1"/>
                <c:pt idx="0">
                  <c:v>Estimated Cost of Professional Movers (500 miles)</c:v>
                </c:pt>
              </c:strCache>
            </c:strRef>
          </c:tx>
          <c:spPr>
            <a:solidFill>
              <a:schemeClr val="accent2"/>
            </a:solidFill>
            <a:ln>
              <a:noFill/>
            </a:ln>
            <a:effectLst/>
          </c:spPr>
          <c:invertIfNegative val="0"/>
          <c:cat>
            <c:strRef>
              <c:f>Sheet1!$A$2:$A$7</c:f>
              <c:strCache>
                <c:ptCount val="4"/>
                <c:pt idx="0">
                  <c:v>1 Bedroom</c:v>
                </c:pt>
                <c:pt idx="1">
                  <c:v>2 Bedroom</c:v>
                </c:pt>
                <c:pt idx="2">
                  <c:v>3 Bedroom</c:v>
                </c:pt>
                <c:pt idx="3">
                  <c:v>4 Bedroom</c:v>
                </c:pt>
              </c:strCache>
              <c:extLst/>
            </c:strRef>
          </c:cat>
          <c:val>
            <c:numRef>
              <c:f>Sheet1!$E$2:$E$7</c:f>
              <c:numCache>
                <c:formatCode>"$"#,##0.00</c:formatCode>
                <c:ptCount val="4"/>
                <c:pt idx="0">
                  <c:v>2332</c:v>
                </c:pt>
                <c:pt idx="1">
                  <c:v>2507</c:v>
                </c:pt>
                <c:pt idx="2">
                  <c:v>4106.5</c:v>
                </c:pt>
                <c:pt idx="3">
                  <c:v>5568.5</c:v>
                </c:pt>
              </c:numCache>
              <c:extLst/>
            </c:numRef>
          </c:val>
          <c:extLst>
            <c:ext xmlns:c16="http://schemas.microsoft.com/office/drawing/2014/chart" uri="{C3380CC4-5D6E-409C-BE32-E72D297353CC}">
              <c16:uniqueId val="{00000001-1A38-4562-A019-33B2756A02B5}"/>
            </c:ext>
          </c:extLst>
        </c:ser>
        <c:dLbls>
          <c:showLegendKey val="0"/>
          <c:showVal val="0"/>
          <c:showCatName val="0"/>
          <c:showSerName val="0"/>
          <c:showPercent val="0"/>
          <c:showBubbleSize val="0"/>
        </c:dLbls>
        <c:gapWidth val="219"/>
        <c:overlap val="-27"/>
        <c:axId val="1171098768"/>
        <c:axId val="1092259920"/>
      </c:barChart>
      <c:catAx>
        <c:axId val="11710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2259920"/>
        <c:crosses val="autoZero"/>
        <c:auto val="1"/>
        <c:lblAlgn val="ctr"/>
        <c:lblOffset val="100"/>
        <c:noMultiLvlLbl val="0"/>
      </c:catAx>
      <c:valAx>
        <c:axId val="10922599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09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D-483E-97EA-45ECE3C721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D-483E-97EA-45ECE3C721A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4-BFDD-483E-97EA-45ECE3C721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Movers</c:v>
                </c:pt>
              </c:strCache>
            </c:strRef>
          </c:tx>
          <c:explosion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66-4D2B-9D88-8E7D71D23E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66-4D2B-9D88-8E7D71D23EF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DIY Move</c:v>
                </c:pt>
                <c:pt idx="1">
                  <c:v>Move With Professionals</c:v>
                </c:pt>
              </c:strCache>
            </c:strRef>
          </c:cat>
          <c:val>
            <c:numRef>
              <c:f>Sheet1!$B$2:$B$3</c:f>
              <c:numCache>
                <c:formatCode>0.00%</c:formatCode>
                <c:ptCount val="2"/>
                <c:pt idx="0">
                  <c:v>0.78300000000000003</c:v>
                </c:pt>
                <c:pt idx="1">
                  <c:v>0.217</c:v>
                </c:pt>
              </c:numCache>
            </c:numRef>
          </c:val>
          <c:extLst>
            <c:ext xmlns:c16="http://schemas.microsoft.com/office/drawing/2014/chart" uri="{C3380CC4-5D6E-409C-BE32-E72D297353CC}">
              <c16:uniqueId val="{00000000-A26B-42B4-B300-4309498A6EC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Average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Sheet1!$F$2:$F$15</c:f>
              <c:numCache>
                <c:formatCode>"$"#,##0.00</c:formatCode>
                <c:ptCount val="14"/>
                <c:pt idx="0">
                  <c:v>200</c:v>
                </c:pt>
                <c:pt idx="1">
                  <c:v>400</c:v>
                </c:pt>
                <c:pt idx="2">
                  <c:v>600</c:v>
                </c:pt>
                <c:pt idx="3">
                  <c:v>800</c:v>
                </c:pt>
                <c:pt idx="4">
                  <c:v>1000</c:v>
                </c:pt>
                <c:pt idx="5">
                  <c:v>1200</c:v>
                </c:pt>
                <c:pt idx="6">
                  <c:v>1400</c:v>
                </c:pt>
                <c:pt idx="7">
                  <c:v>1600</c:v>
                </c:pt>
                <c:pt idx="8">
                  <c:v>1800</c:v>
                </c:pt>
                <c:pt idx="9">
                  <c:v>2000</c:v>
                </c:pt>
                <c:pt idx="10">
                  <c:v>2200</c:v>
                </c:pt>
                <c:pt idx="11">
                  <c:v>2400</c:v>
                </c:pt>
                <c:pt idx="12">
                  <c:v>2600</c:v>
                </c:pt>
                <c:pt idx="13">
                  <c:v>2800</c:v>
                </c:pt>
              </c:numCache>
            </c:numRef>
          </c:val>
          <c:extLst>
            <c:ext xmlns:c16="http://schemas.microsoft.com/office/drawing/2014/chart" uri="{C3380CC4-5D6E-409C-BE32-E72D297353CC}">
              <c16:uniqueId val="{00000000-BCA1-4B12-8050-C84048B0F392}"/>
            </c:ext>
          </c:extLst>
        </c:ser>
        <c:ser>
          <c:idx val="1"/>
          <c:order val="1"/>
          <c:tx>
            <c:strRef>
              <c:f>Sheet1!$G$1</c:f>
              <c:strCache>
                <c:ptCount val="1"/>
                <c:pt idx="0">
                  <c:v>High Rate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Sheet1!$G$2:$G$15</c:f>
              <c:numCache>
                <c:formatCode>"$"#,##0.00</c:formatCode>
                <c:ptCount val="14"/>
                <c:pt idx="0">
                  <c:v>400</c:v>
                </c:pt>
                <c:pt idx="1">
                  <c:v>800</c:v>
                </c:pt>
                <c:pt idx="2">
                  <c:v>1200</c:v>
                </c:pt>
                <c:pt idx="3">
                  <c:v>1600</c:v>
                </c:pt>
                <c:pt idx="4">
                  <c:v>2000</c:v>
                </c:pt>
                <c:pt idx="5">
                  <c:v>2400</c:v>
                </c:pt>
                <c:pt idx="6">
                  <c:v>2800</c:v>
                </c:pt>
                <c:pt idx="7">
                  <c:v>3200</c:v>
                </c:pt>
                <c:pt idx="8">
                  <c:v>3600</c:v>
                </c:pt>
                <c:pt idx="9">
                  <c:v>4000</c:v>
                </c:pt>
                <c:pt idx="10">
                  <c:v>4400</c:v>
                </c:pt>
                <c:pt idx="11">
                  <c:v>4800</c:v>
                </c:pt>
                <c:pt idx="12">
                  <c:v>5200</c:v>
                </c:pt>
                <c:pt idx="13">
                  <c:v>5600</c:v>
                </c:pt>
              </c:numCache>
            </c:numRef>
          </c:val>
          <c:extLst>
            <c:ext xmlns:c16="http://schemas.microsoft.com/office/drawing/2014/chart" uri="{C3380CC4-5D6E-409C-BE32-E72D297353CC}">
              <c16:uniqueId val="{00000001-BCA1-4B12-8050-C84048B0F392}"/>
            </c:ext>
          </c:extLst>
        </c:ser>
        <c:dLbls>
          <c:showLegendKey val="0"/>
          <c:showVal val="0"/>
          <c:showCatName val="0"/>
          <c:showSerName val="0"/>
          <c:showPercent val="0"/>
          <c:showBubbleSize val="0"/>
        </c:dLbls>
        <c:gapWidth val="100"/>
        <c:overlap val="-24"/>
        <c:axId val="546402400"/>
        <c:axId val="421247840"/>
      </c:barChart>
      <c:catAx>
        <c:axId val="54640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1247840"/>
        <c:crosses val="autoZero"/>
        <c:auto val="1"/>
        <c:lblAlgn val="ctr"/>
        <c:lblOffset val="100"/>
        <c:noMultiLvlLbl val="0"/>
      </c:catAx>
      <c:valAx>
        <c:axId val="4212478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640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FE9EC-3280-4457-B12D-03E3006D90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2D2AE-7F30-4FC8-A1F9-DE0549C6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3BD548-794B-408B-8F66-C24B32BCACFC}" type="datetimeFigureOut">
              <a:rPr lang="en-US" smtClean="0"/>
              <a:t>10/7/20</a:t>
            </a:fld>
            <a:endParaRPr lang="en-US"/>
          </a:p>
        </p:txBody>
      </p:sp>
      <p:sp>
        <p:nvSpPr>
          <p:cNvPr id="4" name="Footer Placeholder 3">
            <a:extLst>
              <a:ext uri="{FF2B5EF4-FFF2-40B4-BE49-F238E27FC236}">
                <a16:creationId xmlns:a16="http://schemas.microsoft.com/office/drawing/2014/main" id="{EE905EB5-9CFA-4A83-B18B-788815D7B6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6EAFA9-8D6E-4031-8742-094823B99B1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D2AC5-3409-4E1D-971E-CDBA32D4B3C0}" type="slidenum">
              <a:rPr lang="en-US" smtClean="0"/>
              <a:t>‹#›</a:t>
            </a:fld>
            <a:endParaRPr lang="en-US"/>
          </a:p>
        </p:txBody>
      </p:sp>
    </p:spTree>
    <p:extLst>
      <p:ext uri="{BB962C8B-B14F-4D97-AF65-F5344CB8AC3E}">
        <p14:creationId xmlns:p14="http://schemas.microsoft.com/office/powerpoint/2010/main" val="11163329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5AFDD-C424-4089-9AFF-3F96C50F8002}" type="datetimeFigureOut">
              <a:rPr lang="en-US" smtClean="0"/>
              <a:t>10/7/20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AEDE9-5883-4CB4-BB67-A64A6F014F92}" type="slidenum">
              <a:rPr lang="en-US" smtClean="0"/>
              <a:t>‹#›</a:t>
            </a:fld>
            <a:endParaRPr lang="en-US"/>
          </a:p>
        </p:txBody>
      </p:sp>
    </p:spTree>
    <p:extLst>
      <p:ext uri="{BB962C8B-B14F-4D97-AF65-F5344CB8AC3E}">
        <p14:creationId xmlns:p14="http://schemas.microsoft.com/office/powerpoint/2010/main" val="25819019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non-animated version of the following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1</a:t>
            </a:fld>
            <a:endParaRPr lang="en-US"/>
          </a:p>
        </p:txBody>
      </p:sp>
      <p:sp>
        <p:nvSpPr>
          <p:cNvPr id="5" name="Footer Placeholder 4">
            <a:extLst>
              <a:ext uri="{FF2B5EF4-FFF2-40B4-BE49-F238E27FC236}">
                <a16:creationId xmlns:a16="http://schemas.microsoft.com/office/drawing/2014/main" id="{F12131A8-D601-4BB1-AB9C-10BD113DE30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8510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10</a:t>
            </a:fld>
            <a:endParaRPr lang="en-US"/>
          </a:p>
        </p:txBody>
      </p:sp>
      <p:sp>
        <p:nvSpPr>
          <p:cNvPr id="5" name="Footer Placeholder 4">
            <a:extLst>
              <a:ext uri="{FF2B5EF4-FFF2-40B4-BE49-F238E27FC236}">
                <a16:creationId xmlns:a16="http://schemas.microsoft.com/office/drawing/2014/main" id="{3FAADE9F-EB8F-4253-846C-AA05802CF0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65915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11</a:t>
            </a:fld>
            <a:endParaRPr lang="en-US"/>
          </a:p>
        </p:txBody>
      </p:sp>
      <p:sp>
        <p:nvSpPr>
          <p:cNvPr id="5" name="Footer Placeholder 4">
            <a:extLst>
              <a:ext uri="{FF2B5EF4-FFF2-40B4-BE49-F238E27FC236}">
                <a16:creationId xmlns:a16="http://schemas.microsoft.com/office/drawing/2014/main" id="{4C2C6813-48CF-41E0-B211-C5F14A641F3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5218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12</a:t>
            </a:fld>
            <a:endParaRPr lang="en-US"/>
          </a:p>
        </p:txBody>
      </p:sp>
      <p:sp>
        <p:nvSpPr>
          <p:cNvPr id="5" name="Footer Placeholder 4">
            <a:extLst>
              <a:ext uri="{FF2B5EF4-FFF2-40B4-BE49-F238E27FC236}">
                <a16:creationId xmlns:a16="http://schemas.microsoft.com/office/drawing/2014/main" id="{AE6899EF-ABCC-448C-9CC1-B2AC4A1355B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60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13</a:t>
            </a:fld>
            <a:endParaRPr lang="en-US"/>
          </a:p>
        </p:txBody>
      </p:sp>
      <p:sp>
        <p:nvSpPr>
          <p:cNvPr id="5" name="Footer Placeholder 4">
            <a:extLst>
              <a:ext uri="{FF2B5EF4-FFF2-40B4-BE49-F238E27FC236}">
                <a16:creationId xmlns:a16="http://schemas.microsoft.com/office/drawing/2014/main" id="{44DB0D7F-1FB9-4644-83DC-3F757F44B21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068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a:t>
            </a:r>
            <a:r>
              <a:rPr lang="en-US" dirty="0" err="1"/>
              <a:t>www.realtor.com</a:t>
            </a:r>
            <a:r>
              <a:rPr lang="en-US" dirty="0"/>
              <a:t>/advice/move/unpack-like-a-pro/</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14</a:t>
            </a:fld>
            <a:endParaRPr lang="en-US"/>
          </a:p>
        </p:txBody>
      </p:sp>
    </p:spTree>
    <p:extLst>
      <p:ext uri="{BB962C8B-B14F-4D97-AF65-F5344CB8AC3E}">
        <p14:creationId xmlns:p14="http://schemas.microsoft.com/office/powerpoint/2010/main" val="227741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15</a:t>
            </a:fld>
            <a:endParaRPr lang="en-US"/>
          </a:p>
        </p:txBody>
      </p:sp>
      <p:sp>
        <p:nvSpPr>
          <p:cNvPr id="5" name="Footer Placeholder 4">
            <a:extLst>
              <a:ext uri="{FF2B5EF4-FFF2-40B4-BE49-F238E27FC236}">
                <a16:creationId xmlns:a16="http://schemas.microsoft.com/office/drawing/2014/main" id="{06E0EFC9-0839-4349-961D-163B544485F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8142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16</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15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17</a:t>
            </a:fld>
            <a:endParaRPr lang="en-US"/>
          </a:p>
        </p:txBody>
      </p:sp>
      <p:sp>
        <p:nvSpPr>
          <p:cNvPr id="5" name="Footer Placeholder 4">
            <a:extLst>
              <a:ext uri="{FF2B5EF4-FFF2-40B4-BE49-F238E27FC236}">
                <a16:creationId xmlns:a16="http://schemas.microsoft.com/office/drawing/2014/main" id="{1F7CD493-9CC1-4068-BF2E-827FAADBDA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6476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20</a:t>
            </a:fld>
            <a:endParaRPr lang="en-US"/>
          </a:p>
        </p:txBody>
      </p:sp>
      <p:sp>
        <p:nvSpPr>
          <p:cNvPr id="5" name="Footer Placeholder 4">
            <a:extLst>
              <a:ext uri="{FF2B5EF4-FFF2-40B4-BE49-F238E27FC236}">
                <a16:creationId xmlns:a16="http://schemas.microsoft.com/office/drawing/2014/main" id="{AA260B51-6334-4940-9F42-20562345DDB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62429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21</a:t>
            </a:fld>
            <a:endParaRPr lang="en-US"/>
          </a:p>
        </p:txBody>
      </p:sp>
    </p:spTree>
    <p:extLst>
      <p:ext uri="{BB962C8B-B14F-4D97-AF65-F5344CB8AC3E}">
        <p14:creationId xmlns:p14="http://schemas.microsoft.com/office/powerpoint/2010/main" val="152387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 animated version of the previous slide. (Title slide)</a:t>
            </a:r>
          </a:p>
        </p:txBody>
      </p:sp>
      <p:sp>
        <p:nvSpPr>
          <p:cNvPr id="4" name="Slide Number Placeholder 3"/>
          <p:cNvSpPr>
            <a:spLocks noGrp="1"/>
          </p:cNvSpPr>
          <p:nvPr>
            <p:ph type="sldNum" sz="quarter" idx="5"/>
          </p:nvPr>
        </p:nvSpPr>
        <p:spPr/>
        <p:txBody>
          <a:bodyPr/>
          <a:lstStyle/>
          <a:p>
            <a:fld id="{5F2AEDE9-5883-4CB4-BB67-A64A6F014F92}" type="slidenum">
              <a:rPr lang="en-US" smtClean="0"/>
              <a:t>2</a:t>
            </a:fld>
            <a:endParaRPr lang="en-US"/>
          </a:p>
        </p:txBody>
      </p:sp>
      <p:sp>
        <p:nvSpPr>
          <p:cNvPr id="5" name="Footer Placeholder 4">
            <a:extLst>
              <a:ext uri="{FF2B5EF4-FFF2-40B4-BE49-F238E27FC236}">
                <a16:creationId xmlns:a16="http://schemas.microsoft.com/office/drawing/2014/main" id="{B8E75B09-9AE3-4B59-8E33-312B36F858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567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25</a:t>
            </a:fld>
            <a:endParaRPr lang="en-US"/>
          </a:p>
        </p:txBody>
      </p:sp>
    </p:spTree>
    <p:extLst>
      <p:ext uri="{BB962C8B-B14F-4D97-AF65-F5344CB8AC3E}">
        <p14:creationId xmlns:p14="http://schemas.microsoft.com/office/powerpoint/2010/main" val="757981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27</a:t>
            </a:fld>
            <a:endParaRPr lang="en-US"/>
          </a:p>
        </p:txBody>
      </p:sp>
      <p:sp>
        <p:nvSpPr>
          <p:cNvPr id="5" name="Footer Placeholder 4">
            <a:extLst>
              <a:ext uri="{FF2B5EF4-FFF2-40B4-BE49-F238E27FC236}">
                <a16:creationId xmlns:a16="http://schemas.microsoft.com/office/drawing/2014/main" id="{C61EE952-33BC-44A6-A240-A90F37957CE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15168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presentation.</a:t>
            </a:r>
          </a:p>
        </p:txBody>
      </p:sp>
      <p:sp>
        <p:nvSpPr>
          <p:cNvPr id="4" name="Slide Number Placeholder 3"/>
          <p:cNvSpPr>
            <a:spLocks noGrp="1"/>
          </p:cNvSpPr>
          <p:nvPr>
            <p:ph type="sldNum" sz="quarter" idx="5"/>
          </p:nvPr>
        </p:nvSpPr>
        <p:spPr/>
        <p:txBody>
          <a:bodyPr/>
          <a:lstStyle/>
          <a:p>
            <a:fld id="{5F2AEDE9-5883-4CB4-BB67-A64A6F014F92}" type="slidenum">
              <a:rPr lang="en-US" smtClean="0"/>
              <a:t>28</a:t>
            </a:fld>
            <a:endParaRPr lang="en-US"/>
          </a:p>
        </p:txBody>
      </p:sp>
      <p:sp>
        <p:nvSpPr>
          <p:cNvPr id="5" name="Footer Placeholder 4">
            <a:extLst>
              <a:ext uri="{FF2B5EF4-FFF2-40B4-BE49-F238E27FC236}">
                <a16:creationId xmlns:a16="http://schemas.microsoft.com/office/drawing/2014/main" id="{8EA41AD8-C373-449F-884A-8C8036FFF9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46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29</a:t>
            </a:fld>
            <a:endParaRPr lang="en-US"/>
          </a:p>
        </p:txBody>
      </p:sp>
      <p:sp>
        <p:nvSpPr>
          <p:cNvPr id="5" name="Footer Placeholder 4">
            <a:extLst>
              <a:ext uri="{FF2B5EF4-FFF2-40B4-BE49-F238E27FC236}">
                <a16:creationId xmlns:a16="http://schemas.microsoft.com/office/drawing/2014/main" id="{1CB62AD3-ECA2-4A52-B82F-5B2BE8E3313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20218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30</a:t>
            </a:fld>
            <a:endParaRPr lang="en-US"/>
          </a:p>
        </p:txBody>
      </p:sp>
      <p:sp>
        <p:nvSpPr>
          <p:cNvPr id="5" name="Footer Placeholder 4">
            <a:extLst>
              <a:ext uri="{FF2B5EF4-FFF2-40B4-BE49-F238E27FC236}">
                <a16:creationId xmlns:a16="http://schemas.microsoft.com/office/drawing/2014/main" id="{568C5489-6DF4-45B4-A968-EF88F13323E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2260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remove?  May not </a:t>
            </a:r>
            <a:r>
              <a:rPr lang="en-US" dirty="0" err="1"/>
              <a:t>necissary</a:t>
            </a:r>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31</a:t>
            </a:fld>
            <a:endParaRPr lang="en-US"/>
          </a:p>
        </p:txBody>
      </p:sp>
    </p:spTree>
    <p:extLst>
      <p:ext uri="{BB962C8B-B14F-4D97-AF65-F5344CB8AC3E}">
        <p14:creationId xmlns:p14="http://schemas.microsoft.com/office/powerpoint/2010/main" val="3463637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32</a:t>
            </a:fld>
            <a:endParaRPr lang="en-US"/>
          </a:p>
        </p:txBody>
      </p:sp>
      <p:sp>
        <p:nvSpPr>
          <p:cNvPr id="5" name="Footer Placeholder 4">
            <a:extLst>
              <a:ext uri="{FF2B5EF4-FFF2-40B4-BE49-F238E27FC236}">
                <a16:creationId xmlns:a16="http://schemas.microsoft.com/office/drawing/2014/main" id="{BAD4E249-56A6-4D7A-8E27-3B552EF6D56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90430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33</a:t>
            </a:fld>
            <a:endParaRPr lang="en-US"/>
          </a:p>
        </p:txBody>
      </p:sp>
    </p:spTree>
    <p:extLst>
      <p:ext uri="{BB962C8B-B14F-4D97-AF65-F5344CB8AC3E}">
        <p14:creationId xmlns:p14="http://schemas.microsoft.com/office/powerpoint/2010/main" val="732657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34</a:t>
            </a:fld>
            <a:endParaRPr lang="en-US"/>
          </a:p>
        </p:txBody>
      </p:sp>
    </p:spTree>
    <p:extLst>
      <p:ext uri="{BB962C8B-B14F-4D97-AF65-F5344CB8AC3E}">
        <p14:creationId xmlns:p14="http://schemas.microsoft.com/office/powerpoint/2010/main" val="2764409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35</a:t>
            </a:fld>
            <a:endParaRPr lang="en-US"/>
          </a:p>
        </p:txBody>
      </p:sp>
      <p:sp>
        <p:nvSpPr>
          <p:cNvPr id="5" name="Footer Placeholder 4">
            <a:extLst>
              <a:ext uri="{FF2B5EF4-FFF2-40B4-BE49-F238E27FC236}">
                <a16:creationId xmlns:a16="http://schemas.microsoft.com/office/drawing/2014/main" id="{E8623F52-20B2-4B20-91BD-428FDEA24C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413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a:t>
            </a:fld>
            <a:endParaRPr lang="en-US"/>
          </a:p>
        </p:txBody>
      </p:sp>
      <p:sp>
        <p:nvSpPr>
          <p:cNvPr id="5" name="Footer Placeholder 4">
            <a:extLst>
              <a:ext uri="{FF2B5EF4-FFF2-40B4-BE49-F238E27FC236}">
                <a16:creationId xmlns:a16="http://schemas.microsoft.com/office/drawing/2014/main" id="{9617EFA0-0734-451A-B2A6-2E9ECE7657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29911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36</a:t>
            </a:fld>
            <a:endParaRPr lang="en-US"/>
          </a:p>
        </p:txBody>
      </p:sp>
      <p:sp>
        <p:nvSpPr>
          <p:cNvPr id="5" name="Footer Placeholder 4">
            <a:extLst>
              <a:ext uri="{FF2B5EF4-FFF2-40B4-BE49-F238E27FC236}">
                <a16:creationId xmlns:a16="http://schemas.microsoft.com/office/drawing/2014/main" id="{E0EB20FF-7991-4933-9A68-B719062000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1951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4</a:t>
            </a:fld>
            <a:endParaRPr lang="en-US"/>
          </a:p>
        </p:txBody>
      </p:sp>
      <p:sp>
        <p:nvSpPr>
          <p:cNvPr id="5" name="Footer Placeholder 4">
            <a:extLst>
              <a:ext uri="{FF2B5EF4-FFF2-40B4-BE49-F238E27FC236}">
                <a16:creationId xmlns:a16="http://schemas.microsoft.com/office/drawing/2014/main" id="{F533166C-9F6C-4BB7-9E8F-5FAD9E2A88D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8205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the graphic to something more subtle (Completed by Lance)</a:t>
            </a:r>
          </a:p>
          <a:p>
            <a:endParaRPr lang="en-US" dirty="0"/>
          </a:p>
          <a:p>
            <a:r>
              <a:rPr lang="en-US" dirty="0"/>
              <a:t>Photo source: https://</a:t>
            </a:r>
            <a:r>
              <a:rPr lang="en-US" dirty="0" err="1"/>
              <a:t>www.theritemove.com</a:t>
            </a:r>
            <a:r>
              <a:rPr lang="en-US" dirty="0"/>
              <a:t>/2019/09/30/game-plan-making-sure-you-pack-up-everything-of-importance/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5</a:t>
            </a:fld>
            <a:endParaRPr lang="en-US"/>
          </a:p>
        </p:txBody>
      </p:sp>
    </p:spTree>
    <p:extLst>
      <p:ext uri="{BB962C8B-B14F-4D97-AF65-F5344CB8AC3E}">
        <p14:creationId xmlns:p14="http://schemas.microsoft.com/office/powerpoint/2010/main" val="235505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Change graphic, change top from “How many boxes” to “How do I pack my belongings?”</a:t>
            </a:r>
          </a:p>
          <a:p>
            <a:r>
              <a:rPr lang="en-US" dirty="0"/>
              <a:t>Change “pack the truck” to “load the truck”</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6</a:t>
            </a:fld>
            <a:endParaRPr lang="en-US"/>
          </a:p>
        </p:txBody>
      </p:sp>
    </p:spTree>
    <p:extLst>
      <p:ext uri="{BB962C8B-B14F-4D97-AF65-F5344CB8AC3E}">
        <p14:creationId xmlns:p14="http://schemas.microsoft.com/office/powerpoint/2010/main" val="180863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https://www.hireahelper.com/movers-academy/on-the-job/estimating-job-times/</a:t>
            </a:r>
          </a:p>
          <a:p>
            <a:r>
              <a:rPr lang="en-US" dirty="0"/>
              <a:t>https://www.uhaul.com/Reservations/RatesTrucks/</a:t>
            </a:r>
          </a:p>
          <a:p>
            <a:r>
              <a:rPr lang="en-US" dirty="0"/>
              <a:t>https://www.move.org/average-cost-truck-rental/</a:t>
            </a:r>
          </a:p>
          <a:p>
            <a:r>
              <a:rPr lang="en-US" dirty="0"/>
              <a:t>https://www.victoryvan.com/moving-and-storage/how-long-takes-move-new-house</a:t>
            </a:r>
          </a:p>
          <a:p>
            <a:r>
              <a:rPr lang="en-US" dirty="0"/>
              <a:t>https://www.movers.com/moving-guides/moving-four-bedroom-house-costs.html</a:t>
            </a:r>
          </a:p>
          <a:p>
            <a:r>
              <a:rPr lang="en-US" dirty="0"/>
              <a:t>TODO: adjust the header sizes for the graphs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F2AEDE9-5883-4CB4-BB67-A64A6F014F92}" type="slidenum">
              <a:rPr lang="en-US" smtClean="0"/>
              <a:t>7</a:t>
            </a:fld>
            <a:endParaRPr lang="en-US"/>
          </a:p>
        </p:txBody>
      </p:sp>
    </p:spTree>
    <p:extLst>
      <p:ext uri="{BB962C8B-B14F-4D97-AF65-F5344CB8AC3E}">
        <p14:creationId xmlns:p14="http://schemas.microsoft.com/office/powerpoint/2010/main" val="3890867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8</a:t>
            </a:fld>
            <a:endParaRPr lang="en-US"/>
          </a:p>
        </p:txBody>
      </p:sp>
      <p:sp>
        <p:nvSpPr>
          <p:cNvPr id="5" name="Footer Placeholder 4">
            <a:extLst>
              <a:ext uri="{FF2B5EF4-FFF2-40B4-BE49-F238E27FC236}">
                <a16:creationId xmlns:a16="http://schemas.microsoft.com/office/drawing/2014/main" id="{3BD51A26-3431-4920-8D0A-76DDDA05ECB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70947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2AEDE9-5883-4CB4-BB67-A64A6F014F92}" type="slidenum">
              <a:rPr lang="en-US" smtClean="0"/>
              <a:t>9</a:t>
            </a:fld>
            <a:endParaRPr lang="en-US"/>
          </a:p>
        </p:txBody>
      </p:sp>
      <p:sp>
        <p:nvSpPr>
          <p:cNvPr id="5" name="Footer Placeholder 4">
            <a:extLst>
              <a:ext uri="{FF2B5EF4-FFF2-40B4-BE49-F238E27FC236}">
                <a16:creationId xmlns:a16="http://schemas.microsoft.com/office/drawing/2014/main" id="{1D207F31-DCAA-49AD-829F-57995ABDD76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6415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A26-D3D0-4F12-875C-2AC58F98A1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8B8634-3E72-46E8-9F2D-478CFC8E5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A9B82DEF-8D09-4EFE-956A-79E2258641A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3C8A56EE-6C25-49AC-B08E-7A41FCC1DA30}" type="datetime1">
              <a:rPr lang="en-US" smtClean="0"/>
              <a:t>10/7/20</a:t>
            </a:fld>
            <a:endParaRPr lang="en-US" dirty="0"/>
          </a:p>
        </p:txBody>
      </p:sp>
      <p:sp>
        <p:nvSpPr>
          <p:cNvPr id="8" name="Footer Placeholder 4">
            <a:extLst>
              <a:ext uri="{FF2B5EF4-FFF2-40B4-BE49-F238E27FC236}">
                <a16:creationId xmlns:a16="http://schemas.microsoft.com/office/drawing/2014/main" id="{A16B6AF6-F7A8-4AC4-BBB0-F13ACF762CE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6E27B4A3-FF34-408C-8F97-3DDD62D2EBE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906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A19C-25B4-4456-8E83-4C44BF66F9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B0A73-F248-4A0C-86F0-17FA92D7B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4DFDD73-EDF4-4006-8498-54AB087083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8A54ACA-9284-4FE5-AFE9-6A84A50FEBE6}" type="datetime1">
              <a:rPr lang="en-US" smtClean="0"/>
              <a:t>10/7/20</a:t>
            </a:fld>
            <a:endParaRPr lang="en-US" dirty="0"/>
          </a:p>
        </p:txBody>
      </p:sp>
      <p:sp>
        <p:nvSpPr>
          <p:cNvPr id="8" name="Footer Placeholder 4">
            <a:extLst>
              <a:ext uri="{FF2B5EF4-FFF2-40B4-BE49-F238E27FC236}">
                <a16:creationId xmlns:a16="http://schemas.microsoft.com/office/drawing/2014/main" id="{75E982D2-7880-44D3-801D-15D0681BD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B5534EC4-AF0B-463E-A5C7-AE47FB0EF874}"/>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73454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5244B-9C32-47C3-BBEF-68771FD898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AADC72-8906-4E16-AE33-0B6E50ED3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CF9FB9F-0868-4D08-8C23-CAB92E6B46FB}"/>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F8AD06F2-C3AF-4EE4-AEB2-2C3FBC0339D5}" type="datetime1">
              <a:rPr lang="en-US" smtClean="0"/>
              <a:t>10/7/20</a:t>
            </a:fld>
            <a:endParaRPr lang="en-US" dirty="0"/>
          </a:p>
        </p:txBody>
      </p:sp>
      <p:sp>
        <p:nvSpPr>
          <p:cNvPr id="8" name="Footer Placeholder 4">
            <a:extLst>
              <a:ext uri="{FF2B5EF4-FFF2-40B4-BE49-F238E27FC236}">
                <a16:creationId xmlns:a16="http://schemas.microsoft.com/office/drawing/2014/main" id="{DEA84886-83CA-4607-8D20-663575C007B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9" name="Slide Number Placeholder 5">
            <a:extLst>
              <a:ext uri="{FF2B5EF4-FFF2-40B4-BE49-F238E27FC236}">
                <a16:creationId xmlns:a16="http://schemas.microsoft.com/office/drawing/2014/main" id="{9F417560-4E39-4F39-9F66-A69ABCBC843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276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75D-93ED-4805-AB96-4F4AAB9B2C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8D407-4B09-4B33-B894-82EF89709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750F34F4-05A9-408A-AE91-4B4CE82A54AF}"/>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5D30F88-1B4B-4A07-B77F-263C42A62537}" type="datetime1">
              <a:rPr lang="en-US" smtClean="0"/>
              <a:t>10/7/20</a:t>
            </a:fld>
            <a:endParaRPr lang="en-US" dirty="0"/>
          </a:p>
        </p:txBody>
      </p:sp>
      <p:sp>
        <p:nvSpPr>
          <p:cNvPr id="8" name="Footer Placeholder 4">
            <a:extLst>
              <a:ext uri="{FF2B5EF4-FFF2-40B4-BE49-F238E27FC236}">
                <a16:creationId xmlns:a16="http://schemas.microsoft.com/office/drawing/2014/main" id="{BBAD3104-62FC-48A3-AC23-AA5D7B0BEF3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DCFC542-7CFF-4B53-A2F4-22229F71D96C}"/>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192177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2A7-E7D9-4241-AEF9-4AC31930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2DDD-EA50-4E5C-A40C-6D82AC6E9D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24416D8-589B-4ADF-B849-F6A8DDFB2EE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C7809EE-2C7F-4C6F-8324-6FF2E006F1B2}" type="datetime1">
              <a:rPr lang="en-US" smtClean="0"/>
              <a:t>10/7/20</a:t>
            </a:fld>
            <a:endParaRPr lang="en-US" dirty="0"/>
          </a:p>
        </p:txBody>
      </p:sp>
      <p:sp>
        <p:nvSpPr>
          <p:cNvPr id="8" name="Footer Placeholder 4">
            <a:extLst>
              <a:ext uri="{FF2B5EF4-FFF2-40B4-BE49-F238E27FC236}">
                <a16:creationId xmlns:a16="http://schemas.microsoft.com/office/drawing/2014/main" id="{D9646D69-C5F3-4E53-B918-624AC978A52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EA8E5963-1D7A-4409-A209-49E5960FCDC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90103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B0DC-D4D2-4AEA-A3BF-E699B04FC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BBFF5D-ECFC-45FB-A6FA-75198524A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FB5FF85C-D2E3-426E-8441-A57DB427A270}"/>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B80EB36C-1C7C-427F-A860-2936EE50941B}" type="datetime1">
              <a:rPr lang="en-US" smtClean="0"/>
              <a:t>10/7/20</a:t>
            </a:fld>
            <a:endParaRPr lang="en-US" dirty="0"/>
          </a:p>
        </p:txBody>
      </p:sp>
      <p:sp>
        <p:nvSpPr>
          <p:cNvPr id="8" name="Footer Placeholder 4">
            <a:extLst>
              <a:ext uri="{FF2B5EF4-FFF2-40B4-BE49-F238E27FC236}">
                <a16:creationId xmlns:a16="http://schemas.microsoft.com/office/drawing/2014/main" id="{3A063693-A82A-479C-8850-47C545DA73D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B12B2D75-84C3-429B-B5EE-841CBAFF118E}"/>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3556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14A9-C699-440F-A55D-27C510C079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221DB-8489-4B1F-B5FC-B19E4A7771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2AE4E-526A-4929-8615-891CE445F1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57A58527-1510-4544-BF18-FB3611275084}"/>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18185869-480E-4554-BD94-3B706AFC0D55}" type="datetime1">
              <a:rPr lang="en-US" smtClean="0"/>
              <a:t>10/7/20</a:t>
            </a:fld>
            <a:endParaRPr lang="en-US" dirty="0"/>
          </a:p>
        </p:txBody>
      </p:sp>
      <p:sp>
        <p:nvSpPr>
          <p:cNvPr id="9" name="Footer Placeholder 4">
            <a:extLst>
              <a:ext uri="{FF2B5EF4-FFF2-40B4-BE49-F238E27FC236}">
                <a16:creationId xmlns:a16="http://schemas.microsoft.com/office/drawing/2014/main" id="{BC38FE03-33B3-4415-9023-18F2747AE70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6A5870DE-E660-4A07-BB79-927308BF2DE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5214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9768-1054-44E9-9139-F72CB74CC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E806-8126-4FD5-90F6-2EAED8AA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20108-5FFC-4691-A2BA-AB83413869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2EF4CE-DACA-4CBF-82DD-378A7365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A2E8D-B576-4E91-A6BF-612035558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B9570333-33C3-4955-8661-512FDE9A399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9432B49-A6C6-437E-A7C6-98580B37B510}" type="datetime1">
              <a:rPr lang="en-US" smtClean="0"/>
              <a:t>10/7/20</a:t>
            </a:fld>
            <a:endParaRPr lang="en-US" dirty="0"/>
          </a:p>
        </p:txBody>
      </p:sp>
      <p:sp>
        <p:nvSpPr>
          <p:cNvPr id="11" name="Footer Placeholder 4">
            <a:extLst>
              <a:ext uri="{FF2B5EF4-FFF2-40B4-BE49-F238E27FC236}">
                <a16:creationId xmlns:a16="http://schemas.microsoft.com/office/drawing/2014/main" id="{4C0850E3-B97B-49B7-AD87-B8F4AE0A8B2C}"/>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2" name="Slide Number Placeholder 5">
            <a:extLst>
              <a:ext uri="{FF2B5EF4-FFF2-40B4-BE49-F238E27FC236}">
                <a16:creationId xmlns:a16="http://schemas.microsoft.com/office/drawing/2014/main" id="{A99F9988-A2E5-4714-8CCC-2DB41F2D99E9}"/>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28464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DD99-2F92-4248-B4FF-3BC1EF577317}"/>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56B351EA-37B9-4B66-9CB9-67B66884A256}"/>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325FE-F868-4092-9EA0-F1A994CB37F7}" type="datetime1">
              <a:rPr lang="en-US" smtClean="0"/>
              <a:t>10/7/20</a:t>
            </a:fld>
            <a:endParaRPr lang="en-US" dirty="0"/>
          </a:p>
        </p:txBody>
      </p:sp>
      <p:sp>
        <p:nvSpPr>
          <p:cNvPr id="7" name="Footer Placeholder 4">
            <a:extLst>
              <a:ext uri="{FF2B5EF4-FFF2-40B4-BE49-F238E27FC236}">
                <a16:creationId xmlns:a16="http://schemas.microsoft.com/office/drawing/2014/main" id="{ECB20882-1B45-4B53-8769-9E298F10C544}"/>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8" name="Slide Number Placeholder 5">
            <a:extLst>
              <a:ext uri="{FF2B5EF4-FFF2-40B4-BE49-F238E27FC236}">
                <a16:creationId xmlns:a16="http://schemas.microsoft.com/office/drawing/2014/main" id="{195C1219-A987-45E9-A1FA-7F16D5846087}"/>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799652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831B05D-5456-4604-9156-D15FAA410A52}"/>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4AEE16B-B9B8-4979-AF33-B3CED2AC82AF}" type="datetime1">
              <a:rPr lang="en-US" smtClean="0"/>
              <a:t>10/7/20</a:t>
            </a:fld>
            <a:endParaRPr lang="en-US" dirty="0"/>
          </a:p>
        </p:txBody>
      </p:sp>
      <p:sp>
        <p:nvSpPr>
          <p:cNvPr id="6" name="Footer Placeholder 4">
            <a:extLst>
              <a:ext uri="{FF2B5EF4-FFF2-40B4-BE49-F238E27FC236}">
                <a16:creationId xmlns:a16="http://schemas.microsoft.com/office/drawing/2014/main" id="{F71CCB1C-FCA3-4AC0-9773-41183D78191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7" name="Slide Number Placeholder 5">
            <a:extLst>
              <a:ext uri="{FF2B5EF4-FFF2-40B4-BE49-F238E27FC236}">
                <a16:creationId xmlns:a16="http://schemas.microsoft.com/office/drawing/2014/main" id="{FE69628E-FC4B-485B-A2D3-DD56620BED0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692279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752A-B0B4-4B5E-9684-61FFB8CAA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07799-F9A1-4AE7-8572-93A7BC41F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B381C-D86E-421F-9790-B79D5DFEB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0F71C792-F634-4FDE-A250-9EDE6629A93D}"/>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7DC47BB0-7D4E-4AC4-98F3-C0A4D3A2C30B}" type="datetime1">
              <a:rPr lang="en-US" smtClean="0"/>
              <a:t>10/7/20</a:t>
            </a:fld>
            <a:endParaRPr lang="en-US" dirty="0"/>
          </a:p>
        </p:txBody>
      </p:sp>
      <p:sp>
        <p:nvSpPr>
          <p:cNvPr id="9" name="Footer Placeholder 4">
            <a:extLst>
              <a:ext uri="{FF2B5EF4-FFF2-40B4-BE49-F238E27FC236}">
                <a16:creationId xmlns:a16="http://schemas.microsoft.com/office/drawing/2014/main" id="{905A4C81-6893-491C-B26F-DE51E1A021C1}"/>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343416D0-1C7A-4A9D-921C-040BD3D9F67F}"/>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61269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A68C-ABDB-438B-8A24-E4B852FA3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1E4A0-456F-44F7-A516-0F8A17041E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627746-FEED-4174-8D3A-3D4C0759F490}"/>
              </a:ext>
            </a:extLst>
          </p:cNvPr>
          <p:cNvSpPr>
            <a:spLocks noGrp="1"/>
          </p:cNvSpPr>
          <p:nvPr>
            <p:ph type="dt" sz="half" idx="10"/>
          </p:nvPr>
        </p:nvSpPr>
        <p:spPr/>
        <p:txBody>
          <a:bodyPr/>
          <a:lstStyle/>
          <a:p>
            <a:fld id="{E6136CC7-986A-4D2E-942B-45F182CAD74B}" type="datetime1">
              <a:rPr lang="en-US" smtClean="0"/>
              <a:t>10/7/20</a:t>
            </a:fld>
            <a:endParaRPr lang="en-US" dirty="0"/>
          </a:p>
        </p:txBody>
      </p:sp>
      <p:sp>
        <p:nvSpPr>
          <p:cNvPr id="8" name="Footer Placeholder 7">
            <a:extLst>
              <a:ext uri="{FF2B5EF4-FFF2-40B4-BE49-F238E27FC236}">
                <a16:creationId xmlns:a16="http://schemas.microsoft.com/office/drawing/2014/main" id="{3398AE8B-D24D-45D3-A14C-C37C58898200}"/>
              </a:ext>
            </a:extLst>
          </p:cNvPr>
          <p:cNvSpPr>
            <a:spLocks noGrp="1"/>
          </p:cNvSpPr>
          <p:nvPr>
            <p:ph type="ftr" sz="quarter" idx="11"/>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60BA00C9-464C-43AB-9A98-9AE6D3F1A09A}"/>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824107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D59D-AEF6-4572-95B4-ACDA85054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4821-18FC-47F3-8B3B-3023BEA63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D358FE-A47D-4389-98C7-273BB3DE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07E0853-CD9B-459A-84F9-A1C9EEA26745}"/>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D334D69B-4172-4775-A356-0EC89969D293}" type="datetime1">
              <a:rPr lang="en-US" smtClean="0"/>
              <a:t>10/7/20</a:t>
            </a:fld>
            <a:endParaRPr lang="en-US" dirty="0"/>
          </a:p>
        </p:txBody>
      </p:sp>
      <p:sp>
        <p:nvSpPr>
          <p:cNvPr id="9" name="Footer Placeholder 4">
            <a:extLst>
              <a:ext uri="{FF2B5EF4-FFF2-40B4-BE49-F238E27FC236}">
                <a16:creationId xmlns:a16="http://schemas.microsoft.com/office/drawing/2014/main" id="{32D8A7D8-BF86-4C63-8805-1E3F82E84996}"/>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10" name="Slide Number Placeholder 5">
            <a:extLst>
              <a:ext uri="{FF2B5EF4-FFF2-40B4-BE49-F238E27FC236}">
                <a16:creationId xmlns:a16="http://schemas.microsoft.com/office/drawing/2014/main" id="{764B8D5F-CF75-473C-B91B-19D89E7286D9}"/>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97846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EACF-1309-4EA9-BA22-64CA01D1EC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F1B7C9-3D1F-4AF9-9342-6CAF9C6F4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FF776AB-48CD-4905-B2CB-31A3F54B0584}"/>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E92789ED-F9F2-4804-8CDB-C1C74A7642C2}" type="datetime1">
              <a:rPr lang="en-US" smtClean="0"/>
              <a:t>10/7/20</a:t>
            </a:fld>
            <a:endParaRPr lang="en-US" dirty="0"/>
          </a:p>
        </p:txBody>
      </p:sp>
      <p:sp>
        <p:nvSpPr>
          <p:cNvPr id="8" name="Footer Placeholder 4">
            <a:extLst>
              <a:ext uri="{FF2B5EF4-FFF2-40B4-BE49-F238E27FC236}">
                <a16:creationId xmlns:a16="http://schemas.microsoft.com/office/drawing/2014/main" id="{F4C88915-EED6-409D-AAB8-8BA2E5F12D1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4834DFF7-44EA-4C14-8B19-EFB139455AB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80411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019EC9-280F-46D8-B3DE-5A04BB1B4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FBD993-1AE6-41EC-B34C-5C07022BC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394D265-045F-4D4F-827D-C2B2927445D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CB0C0543-87DD-49EC-AB68-B0AEF2E34064}" type="datetime1">
              <a:rPr lang="en-US" smtClean="0"/>
              <a:t>10/7/20</a:t>
            </a:fld>
            <a:endParaRPr lang="en-US" dirty="0"/>
          </a:p>
        </p:txBody>
      </p:sp>
      <p:sp>
        <p:nvSpPr>
          <p:cNvPr id="8" name="Footer Placeholder 4">
            <a:extLst>
              <a:ext uri="{FF2B5EF4-FFF2-40B4-BE49-F238E27FC236}">
                <a16:creationId xmlns:a16="http://schemas.microsoft.com/office/drawing/2014/main" id="{A5B0E232-107C-4230-9488-C789414E82B0}"/>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9" name="Slide Number Placeholder 5">
            <a:extLst>
              <a:ext uri="{FF2B5EF4-FFF2-40B4-BE49-F238E27FC236}">
                <a16:creationId xmlns:a16="http://schemas.microsoft.com/office/drawing/2014/main" id="{D47621C4-369D-4937-AA19-73370C98C560}"/>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21272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6E95-5A0D-4984-BD89-519134C9D5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255ED-8A2F-4EC7-A7EB-95A882838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12">
            <a:extLst>
              <a:ext uri="{FF2B5EF4-FFF2-40B4-BE49-F238E27FC236}">
                <a16:creationId xmlns:a16="http://schemas.microsoft.com/office/drawing/2014/main" id="{2D28DF67-7A4F-4730-A59A-6622CB133674}"/>
              </a:ext>
            </a:extLst>
          </p:cNvPr>
          <p:cNvSpPr>
            <a:spLocks noGrp="1"/>
          </p:cNvSpPr>
          <p:nvPr>
            <p:ph type="dt" sz="half" idx="10"/>
          </p:nvPr>
        </p:nvSpPr>
        <p:spPr/>
        <p:txBody>
          <a:bodyPr/>
          <a:lstStyle/>
          <a:p>
            <a:fld id="{1E9FE91E-15EC-49F7-92CA-803272A6AA45}" type="datetime1">
              <a:rPr lang="en-US" smtClean="0"/>
              <a:t>10/7/20</a:t>
            </a:fld>
            <a:endParaRPr lang="en-US" dirty="0"/>
          </a:p>
        </p:txBody>
      </p:sp>
      <p:sp>
        <p:nvSpPr>
          <p:cNvPr id="14" name="Footer Placeholder 13">
            <a:extLst>
              <a:ext uri="{FF2B5EF4-FFF2-40B4-BE49-F238E27FC236}">
                <a16:creationId xmlns:a16="http://schemas.microsoft.com/office/drawing/2014/main" id="{E897FB04-C4D6-44A5-B24D-7727231CBEE7}"/>
              </a:ext>
            </a:extLst>
          </p:cNvPr>
          <p:cNvSpPr>
            <a:spLocks noGrp="1"/>
          </p:cNvSpPr>
          <p:nvPr>
            <p:ph type="ftr" sz="quarter" idx="11"/>
          </p:nvPr>
        </p:nvSpPr>
        <p:spPr/>
        <p:txBody>
          <a:bodyPr/>
          <a:lstStyle/>
          <a:p>
            <a:r>
              <a:rPr lang="en-US"/>
              <a:t>CS 410 – Team Yellow – Load.In – Feasibility </a:t>
            </a:r>
            <a:endParaRPr lang="en-US" dirty="0"/>
          </a:p>
        </p:txBody>
      </p:sp>
      <p:sp>
        <p:nvSpPr>
          <p:cNvPr id="15" name="Slide Number Placeholder 14">
            <a:extLst>
              <a:ext uri="{FF2B5EF4-FFF2-40B4-BE49-F238E27FC236}">
                <a16:creationId xmlns:a16="http://schemas.microsoft.com/office/drawing/2014/main" id="{21E7AE28-34DF-4DD4-B3D8-721A3DA793C2}"/>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68828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7ED8-487D-4888-A22A-B4A1413C98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ACBFDB-F100-46A5-91B6-2B82C57E1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D6FF1-34E7-45A8-86F7-D9918829D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087853C8-9A45-4A1E-B67B-D1237FC1B4A2}"/>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7FA3BB6-3D4C-4917-9F69-61DA712F460A}" type="datetime1">
              <a:rPr lang="en-US" smtClean="0"/>
              <a:t>10/7/20</a:t>
            </a:fld>
            <a:endParaRPr lang="en-US" dirty="0"/>
          </a:p>
        </p:txBody>
      </p:sp>
      <p:sp>
        <p:nvSpPr>
          <p:cNvPr id="9" name="Footer Placeholder 4">
            <a:extLst>
              <a:ext uri="{FF2B5EF4-FFF2-40B4-BE49-F238E27FC236}">
                <a16:creationId xmlns:a16="http://schemas.microsoft.com/office/drawing/2014/main" id="{4866B416-F748-4CB6-A7C4-4ED4822ACFAD}"/>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D9B7782A-0AF2-4DDF-AAA8-65980E627352}"/>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58181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54C6-4969-4F26-9088-EC76150AE9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89E04-5240-4A14-8C0C-A04D82D275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133D6-1B6F-4248-A34B-5EE4B0FD8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42DF7-F01E-4A77-8BC7-B9EB31C679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3AF0A4-E7FB-4499-86FC-BDAE12E18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D27857A5-9F7C-4A71-9EAA-26C2C959BD4A}"/>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01FE7C7-B2EF-4FC0-8820-BEE2CCC68660}" type="datetime1">
              <a:rPr lang="en-US" smtClean="0"/>
              <a:t>10/7/20</a:t>
            </a:fld>
            <a:endParaRPr lang="en-US" dirty="0"/>
          </a:p>
        </p:txBody>
      </p:sp>
      <p:sp>
        <p:nvSpPr>
          <p:cNvPr id="19" name="Footer Placeholder 4">
            <a:extLst>
              <a:ext uri="{FF2B5EF4-FFF2-40B4-BE49-F238E27FC236}">
                <a16:creationId xmlns:a16="http://schemas.microsoft.com/office/drawing/2014/main" id="{FBA54511-90E4-4B9C-A70A-B76453064A54}"/>
              </a:ext>
            </a:extLst>
          </p:cNvPr>
          <p:cNvSpPr>
            <a:spLocks noGrp="1"/>
          </p:cNvSpPr>
          <p:nvPr>
            <p:ph type="ftr" sz="quarter" idx="11"/>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20" name="Slide Number Placeholder 5">
            <a:extLst>
              <a:ext uri="{FF2B5EF4-FFF2-40B4-BE49-F238E27FC236}">
                <a16:creationId xmlns:a16="http://schemas.microsoft.com/office/drawing/2014/main" id="{0FF0B57E-91D7-4340-A156-F54A429F708E}"/>
              </a:ext>
            </a:extLst>
          </p:cNvPr>
          <p:cNvSpPr>
            <a:spLocks noGrp="1"/>
          </p:cNvSpPr>
          <p:nvPr>
            <p:ph type="sldNum" sz="quarter" idx="12"/>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63832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F4FA-33E0-4260-94BB-73F8DAFDA959}"/>
              </a:ext>
            </a:extLst>
          </p:cNvPr>
          <p:cNvSpPr>
            <a:spLocks noGrp="1"/>
          </p:cNvSpPr>
          <p:nvPr>
            <p:ph type="title"/>
          </p:nvPr>
        </p:nvSpPr>
        <p:spPr/>
        <p:txBody>
          <a:bodyPr/>
          <a:lstStyle/>
          <a:p>
            <a:r>
              <a:rPr lang="en-US"/>
              <a:t>Click to edit Master title style</a:t>
            </a:r>
          </a:p>
        </p:txBody>
      </p:sp>
      <p:sp>
        <p:nvSpPr>
          <p:cNvPr id="11" name="Date Placeholder 10">
            <a:extLst>
              <a:ext uri="{FF2B5EF4-FFF2-40B4-BE49-F238E27FC236}">
                <a16:creationId xmlns:a16="http://schemas.microsoft.com/office/drawing/2014/main" id="{A96C6FEC-BD9E-4350-B778-5E9744AC82B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12" name="Footer Placeholder 11">
            <a:extLst>
              <a:ext uri="{FF2B5EF4-FFF2-40B4-BE49-F238E27FC236}">
                <a16:creationId xmlns:a16="http://schemas.microsoft.com/office/drawing/2014/main" id="{CBDB1911-ADE7-4867-ABA6-3EA0737003BD}"/>
              </a:ext>
            </a:extLst>
          </p:cNvPr>
          <p:cNvSpPr>
            <a:spLocks noGrp="1"/>
          </p:cNvSpPr>
          <p:nvPr>
            <p:ph type="ftr" sz="quarter" idx="11"/>
          </p:nvPr>
        </p:nvSpPr>
        <p:spPr/>
        <p:txBody>
          <a:bodyPr/>
          <a:lstStyle/>
          <a:p>
            <a:r>
              <a:rPr lang="en-US"/>
              <a:t>CS 410 – Team Yellow – Load.In – Feasibility </a:t>
            </a:r>
            <a:endParaRPr lang="en-US" dirty="0"/>
          </a:p>
        </p:txBody>
      </p:sp>
      <p:sp>
        <p:nvSpPr>
          <p:cNvPr id="13" name="Slide Number Placeholder 12">
            <a:extLst>
              <a:ext uri="{FF2B5EF4-FFF2-40B4-BE49-F238E27FC236}">
                <a16:creationId xmlns:a16="http://schemas.microsoft.com/office/drawing/2014/main" id="{B1B429F8-6200-4D90-8668-EE2903F85AF8}"/>
              </a:ext>
            </a:extLst>
          </p:cNvPr>
          <p:cNvSpPr>
            <a:spLocks noGrp="1"/>
          </p:cNvSpPr>
          <p:nvPr>
            <p:ph type="sldNum" sz="quarter" idx="12"/>
          </p:nvPr>
        </p:nvSpPr>
        <p:spPr/>
        <p:txBody>
          <a:body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394893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29383003-D892-409C-B655-0EF0AB60B821}"/>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2203EA3D-1257-4BD8-98DF-5FFE56276CF5}" type="datetime1">
              <a:rPr lang="en-US" smtClean="0"/>
              <a:t>10/7/20</a:t>
            </a:fld>
            <a:endParaRPr lang="en-US" dirty="0"/>
          </a:p>
        </p:txBody>
      </p:sp>
      <p:sp>
        <p:nvSpPr>
          <p:cNvPr id="9" name="Footer Placeholder 4">
            <a:extLst>
              <a:ext uri="{FF2B5EF4-FFF2-40B4-BE49-F238E27FC236}">
                <a16:creationId xmlns:a16="http://schemas.microsoft.com/office/drawing/2014/main" id="{E9273F58-CD23-461A-B522-6545DCB74935}"/>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230198EB-D572-4A9F-90F5-E5FE31C127C5}"/>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
        <p:nvSpPr>
          <p:cNvPr id="11" name="Title 10">
            <a:extLst>
              <a:ext uri="{FF2B5EF4-FFF2-40B4-BE49-F238E27FC236}">
                <a16:creationId xmlns:a16="http://schemas.microsoft.com/office/drawing/2014/main" id="{6509B078-7B81-4986-9506-369976E414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513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26FD-CA84-4EFC-A4B6-517ADD25A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4B8538-E6D1-4784-B1B6-56A8AD99A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47121-E75E-4B71-97FE-9E83E13E1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F912CEDA-0F6B-428A-B383-5966EBCF5593}"/>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6129A251-12D9-4873-B0F6-4885C1A193AD}" type="datetime1">
              <a:rPr lang="en-US" smtClean="0"/>
              <a:t>10/7/20</a:t>
            </a:fld>
            <a:endParaRPr lang="en-US" dirty="0"/>
          </a:p>
        </p:txBody>
      </p:sp>
      <p:sp>
        <p:nvSpPr>
          <p:cNvPr id="9" name="Footer Placeholder 4">
            <a:extLst>
              <a:ext uri="{FF2B5EF4-FFF2-40B4-BE49-F238E27FC236}">
                <a16:creationId xmlns:a16="http://schemas.microsoft.com/office/drawing/2014/main" id="{FF5C97A8-5365-4EE4-BC14-75E5AF72A03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7F222BC1-9A1E-4414-900B-85A0C53483B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21177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9162-806E-42EA-9505-F8BCC49E6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FFB9E-6B59-4E84-8261-BD1EEB22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8CBEF-4A1F-4890-98C4-C3EF12F2F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CC047EA0-DFE9-4A96-837A-F69CDBA937CC}"/>
              </a:ext>
            </a:extLst>
          </p:cNvPr>
          <p:cNvSpPr>
            <a:spLocks noGrp="1"/>
          </p:cNvSpPr>
          <p:nvPr>
            <p:ph type="dt" sz="half" idx="10"/>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A1417C65-08EF-4D08-987F-065228EE51B7}" type="datetime1">
              <a:rPr lang="en-US" smtClean="0"/>
              <a:t>10/7/20</a:t>
            </a:fld>
            <a:endParaRPr lang="en-US" dirty="0"/>
          </a:p>
        </p:txBody>
      </p:sp>
      <p:sp>
        <p:nvSpPr>
          <p:cNvPr id="9" name="Footer Placeholder 4">
            <a:extLst>
              <a:ext uri="{FF2B5EF4-FFF2-40B4-BE49-F238E27FC236}">
                <a16:creationId xmlns:a16="http://schemas.microsoft.com/office/drawing/2014/main" id="{677FD639-22D1-4D8A-9A83-C16A0BDD110C}"/>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10" name="Slide Number Placeholder 5">
            <a:extLst>
              <a:ext uri="{FF2B5EF4-FFF2-40B4-BE49-F238E27FC236}">
                <a16:creationId xmlns:a16="http://schemas.microsoft.com/office/drawing/2014/main" id="{94677218-F23A-4F7E-A5A0-43C4A2C8531D}"/>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50163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7FBF-25E8-4779-9C34-EA3056606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A83A81B-63FD-498A-B325-7FE01AED8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8CCDE9-65CF-4399-BB36-1A6510B36389}"/>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4E2D9427-084F-4F35-9A26-91417459E8FA}" type="datetime1">
              <a:rPr lang="en-US" smtClean="0"/>
              <a:t>10/7/20</a:t>
            </a:fld>
            <a:endParaRPr lang="en-US" dirty="0"/>
          </a:p>
        </p:txBody>
      </p:sp>
      <p:sp>
        <p:nvSpPr>
          <p:cNvPr id="5" name="Footer Placeholder 4">
            <a:extLst>
              <a:ext uri="{FF2B5EF4-FFF2-40B4-BE49-F238E27FC236}">
                <a16:creationId xmlns:a16="http://schemas.microsoft.com/office/drawing/2014/main" id="{9935741C-0357-4BC2-8136-FAD9432DF36E}"/>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a:t>CS 410 – Team Yellow – Load.In – Feasibility </a:t>
            </a:r>
            <a:endParaRPr lang="en-US" dirty="0"/>
          </a:p>
        </p:txBody>
      </p:sp>
      <p:sp>
        <p:nvSpPr>
          <p:cNvPr id="6" name="Slide Number Placeholder 5">
            <a:extLst>
              <a:ext uri="{FF2B5EF4-FFF2-40B4-BE49-F238E27FC236}">
                <a16:creationId xmlns:a16="http://schemas.microsoft.com/office/drawing/2014/main" id="{B2EF6CF6-31F2-4883-93A2-5BD0F82E038B}"/>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grpSp>
        <p:nvGrpSpPr>
          <p:cNvPr id="7" name="Group 6">
            <a:extLst>
              <a:ext uri="{FF2B5EF4-FFF2-40B4-BE49-F238E27FC236}">
                <a16:creationId xmlns:a16="http://schemas.microsoft.com/office/drawing/2014/main" id="{BA4EF8A6-8249-4EB2-9F8E-A886E1DEBE10}"/>
              </a:ext>
            </a:extLst>
          </p:cNvPr>
          <p:cNvGrpSpPr/>
          <p:nvPr userDrawn="1"/>
        </p:nvGrpSpPr>
        <p:grpSpPr>
          <a:xfrm>
            <a:off x="87368" y="6091245"/>
            <a:ext cx="693682" cy="695310"/>
            <a:chOff x="144518" y="6054732"/>
            <a:chExt cx="693682" cy="695310"/>
          </a:xfrm>
        </p:grpSpPr>
        <p:sp>
          <p:nvSpPr>
            <p:cNvPr id="8" name="Rectangle: Rounded Corners 7">
              <a:extLst>
                <a:ext uri="{FF2B5EF4-FFF2-40B4-BE49-F238E27FC236}">
                  <a16:creationId xmlns:a16="http://schemas.microsoft.com/office/drawing/2014/main" id="{3E2C611B-5B3A-4612-967D-DC8B4DD1A6CD}"/>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ADB39A34-375C-45BF-BA21-D6BBAF27C05D}"/>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D4034B2-A627-4B78-8A9C-29FF007612DF}"/>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33C1F84-5888-47EF-BB77-80B5C434B9DD}"/>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1C4F766-E4BE-404F-8201-4CEE52A9C90E}"/>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5B4B36-E4B4-405C-87CF-D119F66EC525}"/>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7748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6DD1A1"/>
            </a:gs>
            <a:gs pos="31000">
              <a:schemeClr val="bg1"/>
            </a:gs>
          </a:gsLst>
          <a:lin ang="162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75CD2-A87F-40EA-9541-8596D9C458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3FCA9BD-0E46-4F53-B3EF-46FBA2C60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 name="Group 14">
            <a:extLst>
              <a:ext uri="{FF2B5EF4-FFF2-40B4-BE49-F238E27FC236}">
                <a16:creationId xmlns:a16="http://schemas.microsoft.com/office/drawing/2014/main" id="{8FFC406F-C40E-4A41-A338-2644963B9B2D}"/>
              </a:ext>
            </a:extLst>
          </p:cNvPr>
          <p:cNvGrpSpPr/>
          <p:nvPr userDrawn="1"/>
        </p:nvGrpSpPr>
        <p:grpSpPr>
          <a:xfrm>
            <a:off x="144518" y="6054732"/>
            <a:ext cx="693682" cy="695310"/>
            <a:chOff x="144518" y="6054732"/>
            <a:chExt cx="693682" cy="695310"/>
          </a:xfrm>
        </p:grpSpPr>
        <p:sp>
          <p:nvSpPr>
            <p:cNvPr id="9" name="Rectangle: Rounded Corners 8">
              <a:extLst>
                <a:ext uri="{FF2B5EF4-FFF2-40B4-BE49-F238E27FC236}">
                  <a16:creationId xmlns:a16="http://schemas.microsoft.com/office/drawing/2014/main" id="{48154539-86F5-41BC-B90C-1A3FFF730BBA}"/>
                </a:ext>
              </a:extLst>
            </p:cNvPr>
            <p:cNvSpPr/>
            <p:nvPr/>
          </p:nvSpPr>
          <p:spPr>
            <a:xfrm>
              <a:off x="144518"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209B771-6B4F-4883-9080-EE4FA80AD113}"/>
                </a:ext>
              </a:extLst>
            </p:cNvPr>
            <p:cNvSpPr/>
            <p:nvPr/>
          </p:nvSpPr>
          <p:spPr>
            <a:xfrm>
              <a:off x="393114"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5B86277-A3F4-4BCF-BB5C-B15AAADDBDC7}"/>
                </a:ext>
              </a:extLst>
            </p:cNvPr>
            <p:cNvSpPr/>
            <p:nvPr/>
          </p:nvSpPr>
          <p:spPr>
            <a:xfrm>
              <a:off x="393114" y="6306124"/>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E503E4E-7618-4D2A-9521-72D31A4E05C1}"/>
                </a:ext>
              </a:extLst>
            </p:cNvPr>
            <p:cNvSpPr/>
            <p:nvPr/>
          </p:nvSpPr>
          <p:spPr>
            <a:xfrm>
              <a:off x="144518" y="6304205"/>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6EC8961-FA18-487B-82EB-EF7C37ED451C}"/>
                </a:ext>
              </a:extLst>
            </p:cNvPr>
            <p:cNvSpPr/>
            <p:nvPr/>
          </p:nvSpPr>
          <p:spPr>
            <a:xfrm>
              <a:off x="144518" y="6054732"/>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D5052D6-A86C-4D7B-A71C-551A63E1CAAC}"/>
                </a:ext>
              </a:extLst>
            </p:cNvPr>
            <p:cNvSpPr/>
            <p:nvPr/>
          </p:nvSpPr>
          <p:spPr>
            <a:xfrm>
              <a:off x="642876" y="6554718"/>
              <a:ext cx="195324" cy="195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Date Placeholder 3">
            <a:extLst>
              <a:ext uri="{FF2B5EF4-FFF2-40B4-BE49-F238E27FC236}">
                <a16:creationId xmlns:a16="http://schemas.microsoft.com/office/drawing/2014/main" id="{87DA315D-D455-48F5-9E24-4C712CE6B96A}"/>
              </a:ext>
            </a:extLst>
          </p:cNvPr>
          <p:cNvSpPr>
            <a:spLocks noGrp="1"/>
          </p:cNvSpPr>
          <p:nvPr>
            <p:ph type="dt" sz="half" idx="2"/>
          </p:nvPr>
        </p:nvSpPr>
        <p:spPr>
          <a:xfrm>
            <a:off x="838200" y="6311900"/>
            <a:ext cx="2743200" cy="546100"/>
          </a:xfrm>
          <a:prstGeom prst="rect">
            <a:avLst/>
          </a:prstGeom>
        </p:spPr>
        <p:txBody>
          <a:bodyPr vert="horz" lIns="91440" tIns="45720" rIns="91440" bIns="45720" rtlCol="0" anchor="ctr"/>
          <a:lstStyle>
            <a:lvl1pPr algn="l">
              <a:defRPr sz="1200" b="1">
                <a:solidFill>
                  <a:schemeClr val="bg1"/>
                </a:solidFill>
              </a:defRPr>
            </a:lvl1pPr>
          </a:lstStyle>
          <a:p>
            <a:fld id="{0BC1EE22-2C6E-4990-AE66-89D071FFB478}" type="datetime1">
              <a:rPr lang="en-US" smtClean="0"/>
              <a:t>10/7/20</a:t>
            </a:fld>
            <a:endParaRPr lang="en-US" dirty="0"/>
          </a:p>
        </p:txBody>
      </p:sp>
      <p:sp>
        <p:nvSpPr>
          <p:cNvPr id="29" name="Footer Placeholder 4">
            <a:extLst>
              <a:ext uri="{FF2B5EF4-FFF2-40B4-BE49-F238E27FC236}">
                <a16:creationId xmlns:a16="http://schemas.microsoft.com/office/drawing/2014/main" id="{E95BE382-45AF-41F9-AAC7-1E1842BB607F}"/>
              </a:ext>
            </a:extLst>
          </p:cNvPr>
          <p:cNvSpPr>
            <a:spLocks noGrp="1"/>
          </p:cNvSpPr>
          <p:nvPr>
            <p:ph type="ftr" sz="quarter" idx="3"/>
          </p:nvPr>
        </p:nvSpPr>
        <p:spPr>
          <a:xfrm>
            <a:off x="4038600" y="6311900"/>
            <a:ext cx="4114800" cy="546100"/>
          </a:xfrm>
          <a:prstGeom prst="rect">
            <a:avLst/>
          </a:prstGeom>
        </p:spPr>
        <p:txBody>
          <a:bodyPr vert="horz" lIns="91440" tIns="45720" rIns="91440" bIns="45720" rtlCol="0" anchor="ctr"/>
          <a:lstStyle>
            <a:lvl1pPr algn="ctr">
              <a:defRPr sz="1200" b="1">
                <a:solidFill>
                  <a:schemeClr val="bg1"/>
                </a:solidFill>
              </a:defRPr>
            </a:lvl1pPr>
          </a:lstStyle>
          <a:p>
            <a:r>
              <a:rPr lang="en-US" dirty="0"/>
              <a:t>CS 410 – Team Yellow – </a:t>
            </a:r>
            <a:r>
              <a:rPr lang="en-US" dirty="0" err="1"/>
              <a:t>Load.In</a:t>
            </a:r>
            <a:r>
              <a:rPr lang="en-US" dirty="0"/>
              <a:t> – Feasibility </a:t>
            </a:r>
          </a:p>
        </p:txBody>
      </p:sp>
      <p:sp>
        <p:nvSpPr>
          <p:cNvPr id="30" name="Slide Number Placeholder 5">
            <a:extLst>
              <a:ext uri="{FF2B5EF4-FFF2-40B4-BE49-F238E27FC236}">
                <a16:creationId xmlns:a16="http://schemas.microsoft.com/office/drawing/2014/main" id="{39E19D39-27A1-42B5-8824-0B672AD2C891}"/>
              </a:ext>
            </a:extLst>
          </p:cNvPr>
          <p:cNvSpPr>
            <a:spLocks noGrp="1"/>
          </p:cNvSpPr>
          <p:nvPr>
            <p:ph type="sldNum" sz="quarter" idx="4"/>
          </p:nvPr>
        </p:nvSpPr>
        <p:spPr>
          <a:xfrm>
            <a:off x="8610600" y="6311900"/>
            <a:ext cx="2743200" cy="546100"/>
          </a:xfrm>
          <a:prstGeom prst="rect">
            <a:avLst/>
          </a:prstGeom>
        </p:spPr>
        <p:txBody>
          <a:bodyPr vert="horz" lIns="91440" tIns="45720" rIns="91440" bIns="45720" rtlCol="0" anchor="ctr"/>
          <a:lstStyle>
            <a:lvl1pPr algn="r">
              <a:defRPr sz="1200" b="1">
                <a:solidFill>
                  <a:schemeClr val="bg1"/>
                </a:solidFill>
              </a:defRPr>
            </a:lvl1pPr>
          </a:lstStyle>
          <a:p>
            <a:fld id="{BC24384F-C969-491A-B746-B529BCC5F8BF}" type="slidenum">
              <a:rPr lang="en-US" smtClean="0"/>
              <a:pPr/>
              <a:t>‹#›</a:t>
            </a:fld>
            <a:endParaRPr lang="en-US" dirty="0"/>
          </a:p>
        </p:txBody>
      </p:sp>
    </p:spTree>
    <p:extLst>
      <p:ext uri="{BB962C8B-B14F-4D97-AF65-F5344CB8AC3E}">
        <p14:creationId xmlns:p14="http://schemas.microsoft.com/office/powerpoint/2010/main" val="153699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www.hayesbc.com/causes-of-trailer-sway-and-how-to-prevent-them/" TargetMode="External"/><Relationship Id="rId4" Type="http://schemas.openxmlformats.org/officeDocument/2006/relationships/hyperlink" Target="http://myedmondsnews.com/2016/06/edmonds-woman-being-investigated-for-dui-after-u-haul-truck-hits-garag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26" Type="http://schemas.openxmlformats.org/officeDocument/2006/relationships/image" Target="../media/image47.svg"/><Relationship Id="rId3" Type="http://schemas.openxmlformats.org/officeDocument/2006/relationships/image" Target="../media/image24.png"/><Relationship Id="rId21" Type="http://schemas.openxmlformats.org/officeDocument/2006/relationships/image" Target="../media/image4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46.svg"/><Relationship Id="rId2" Type="http://schemas.openxmlformats.org/officeDocument/2006/relationships/notesSlide" Target="../notesSlides/notesSlide19.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45.pn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44.svg"/><Relationship Id="rId28" Type="http://schemas.openxmlformats.org/officeDocument/2006/relationships/image" Target="../media/image49.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sv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43.svg"/><Relationship Id="rId27"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movebuddha.com/blog/moving-industry-statistic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article.com/blog/top-5-moving-mistakes/"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10.jpg"/><Relationship Id="rId7" Type="http://schemas.openxmlformats.org/officeDocument/2006/relationships/hyperlink" Target="https://pixabay.com/photos/package-box-fragile-wood-plank-2072221/"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jpg"/><Relationship Id="rId5" Type="http://schemas.openxmlformats.org/officeDocument/2006/relationships/hyperlink" Target="https://www.pensketruckrental.com/renting-from-penske/how-to-load-a-moving-truck/" TargetMode="External"/><Relationship Id="rId4" Type="http://schemas.openxmlformats.org/officeDocument/2006/relationships/hyperlink" Target="https://courses.lumenlearning.com/suny-osuniversityphysics/chapter/12-1-conditions-for-static-equilibriu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hyperlink" Target="https://pxhere.com/en/photo/992647"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1844020-8DB6-41A3-BB26-018D4B59CBD5}"/>
              </a:ext>
            </a:extLst>
          </p:cNvPr>
          <p:cNvSpPr/>
          <p:nvPr/>
        </p:nvSpPr>
        <p:spPr>
          <a:xfrm>
            <a:off x="0"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CFB66F7B-0A51-4CB1-ACC4-2B31ADC04880}" type="datetime1">
              <a:rPr lang="en-US" sz="2000" b="1"/>
              <a:t>10/7/20</a:t>
            </a:fld>
            <a:endParaRPr lang="en-US" sz="2000" b="1" dirty="0"/>
          </a:p>
        </p:txBody>
      </p:sp>
      <p:sp>
        <p:nvSpPr>
          <p:cNvPr id="4" name="Give Your Move a Game Plan">
            <a:extLst>
              <a:ext uri="{FF2B5EF4-FFF2-40B4-BE49-F238E27FC236}">
                <a16:creationId xmlns:a16="http://schemas.microsoft.com/office/drawing/2014/main" id="{F9D37DA1-4D70-4C8B-A767-DC0BD2A8728D}"/>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1662678"/>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27260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762000" y="101291"/>
            <a:ext cx="10515600" cy="1325563"/>
          </a:xfrm>
        </p:spPr>
        <p:txBody>
          <a:bodyPr>
            <a:noAutofit/>
          </a:bodyPr>
          <a:lstStyle/>
          <a:p>
            <a:pPr algn="ctr"/>
            <a:r>
              <a:rPr lang="en-US" sz="3200" dirty="0">
                <a:solidFill>
                  <a:srgbClr val="6DD1A1"/>
                </a:solidFill>
              </a:rPr>
              <a:t>Poor Packing Can Be A Major Issue</a:t>
            </a:r>
          </a:p>
        </p:txBody>
      </p:sp>
      <p:sp>
        <p:nvSpPr>
          <p:cNvPr id="8" name="Content Placeholder 7">
            <a:extLst>
              <a:ext uri="{FF2B5EF4-FFF2-40B4-BE49-F238E27FC236}">
                <a16:creationId xmlns:a16="http://schemas.microsoft.com/office/drawing/2014/main" id="{7D26A611-06BB-4DC9-B7E6-6F39FD7226AC}"/>
              </a:ext>
            </a:extLst>
          </p:cNvPr>
          <p:cNvSpPr>
            <a:spLocks noGrp="1"/>
          </p:cNvSpPr>
          <p:nvPr>
            <p:ph sz="half" idx="1"/>
          </p:nvPr>
        </p:nvSpPr>
        <p:spPr/>
        <p:txBody>
          <a:bodyPr/>
          <a:lstStyle/>
          <a:p>
            <a:r>
              <a:rPr lang="en-US" dirty="0">
                <a:solidFill>
                  <a:srgbClr val="6DD1A1"/>
                </a:solidFill>
              </a:rPr>
              <a:t>Poor packing can cause</a:t>
            </a:r>
          </a:p>
          <a:p>
            <a:pPr lvl="1"/>
            <a:r>
              <a:rPr lang="en-US" dirty="0">
                <a:solidFill>
                  <a:srgbClr val="6DD1A1"/>
                </a:solidFill>
              </a:rPr>
              <a:t>Property damage</a:t>
            </a:r>
          </a:p>
          <a:p>
            <a:pPr lvl="1"/>
            <a:r>
              <a:rPr lang="en-US" dirty="0">
                <a:solidFill>
                  <a:srgbClr val="6DD1A1"/>
                </a:solidFill>
              </a:rPr>
              <a:t>Car accidents</a:t>
            </a:r>
            <a:br>
              <a:rPr lang="en-US" dirty="0">
                <a:solidFill>
                  <a:srgbClr val="6DD1A1"/>
                </a:solidFill>
              </a:rPr>
            </a:br>
            <a:br>
              <a:rPr lang="en-US" dirty="0">
                <a:solidFill>
                  <a:srgbClr val="6DD1A1"/>
                </a:solidFill>
              </a:rPr>
            </a:br>
            <a:endParaRPr lang="en-US" dirty="0">
              <a:solidFill>
                <a:srgbClr val="6DD1A1"/>
              </a:solidFill>
            </a:endParaRPr>
          </a:p>
          <a:p>
            <a:r>
              <a:rPr lang="en-US" dirty="0">
                <a:solidFill>
                  <a:srgbClr val="6DD1A1"/>
                </a:solidFill>
              </a:rPr>
              <a:t>An estimated </a:t>
            </a:r>
            <a:r>
              <a:rPr lang="en-US" b="1" dirty="0">
                <a:solidFill>
                  <a:srgbClr val="6DD1A1"/>
                </a:solidFill>
              </a:rPr>
              <a:t>50,000</a:t>
            </a:r>
            <a:r>
              <a:rPr lang="en-US" dirty="0">
                <a:solidFill>
                  <a:srgbClr val="6DD1A1"/>
                </a:solidFill>
              </a:rPr>
              <a:t> accidents related to trailer towing occur each year.</a:t>
            </a:r>
            <a:endParaRPr lang="en-US" dirty="0"/>
          </a:p>
        </p:txBody>
      </p:sp>
      <p:pic>
        <p:nvPicPr>
          <p:cNvPr id="11" name="Content Placeholder 10" descr="A truck is parked in front of a building&#10;&#10;Description automatically generated">
            <a:extLst>
              <a:ext uri="{FF2B5EF4-FFF2-40B4-BE49-F238E27FC236}">
                <a16:creationId xmlns:a16="http://schemas.microsoft.com/office/drawing/2014/main" id="{86FFB1AA-02CC-4709-BB70-C8D08D2899B8}"/>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72202" y="1473019"/>
            <a:ext cx="5723708" cy="4292781"/>
          </a:xfrm>
        </p:spPr>
      </p:pic>
      <p:sp>
        <p:nvSpPr>
          <p:cNvPr id="3" name="Date Placeholder 2">
            <a:extLst>
              <a:ext uri="{FF2B5EF4-FFF2-40B4-BE49-F238E27FC236}">
                <a16:creationId xmlns:a16="http://schemas.microsoft.com/office/drawing/2014/main" id="{4CB932C4-B776-4082-A12E-5B3352BFBE14}"/>
              </a:ext>
            </a:extLst>
          </p:cNvPr>
          <p:cNvSpPr>
            <a:spLocks noGrp="1"/>
          </p:cNvSpPr>
          <p:nvPr>
            <p:ph type="dt" sz="half" idx="10"/>
          </p:nvPr>
        </p:nvSpPr>
        <p:spPr/>
        <p:txBody>
          <a:bodyPr/>
          <a:lstStyle/>
          <a:p>
            <a:fld id="{1C2125F0-7FA3-469A-A5F3-97A56482F02B}" type="datetime1">
              <a:rPr lang="en-US" smtClean="0"/>
              <a:t>10/7/20</a:t>
            </a:fld>
            <a:endParaRPr lang="en-US" dirty="0"/>
          </a:p>
        </p:txBody>
      </p:sp>
      <p:sp>
        <p:nvSpPr>
          <p:cNvPr id="7" name="Footer Placeholder 6">
            <a:extLst>
              <a:ext uri="{FF2B5EF4-FFF2-40B4-BE49-F238E27FC236}">
                <a16:creationId xmlns:a16="http://schemas.microsoft.com/office/drawing/2014/main" id="{85B12E5F-44DB-468D-AEE8-1B4230C0A00A}"/>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10</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00CC1EC6-EAE1-4059-B775-0AD1F8254B58}"/>
              </a:ext>
            </a:extLst>
          </p:cNvPr>
          <p:cNvSpPr/>
          <p:nvPr/>
        </p:nvSpPr>
        <p:spPr>
          <a:xfrm>
            <a:off x="10522953" y="5942568"/>
            <a:ext cx="1669047"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Hayesbc.com</a:t>
            </a:r>
            <a:endParaRPr lang="en-US" dirty="0">
              <a:solidFill>
                <a:schemeClr val="bg1"/>
              </a:solidFill>
            </a:endParaRPr>
          </a:p>
        </p:txBody>
      </p:sp>
      <p:sp>
        <p:nvSpPr>
          <p:cNvPr id="12" name="TextBox 11">
            <a:extLst>
              <a:ext uri="{FF2B5EF4-FFF2-40B4-BE49-F238E27FC236}">
                <a16:creationId xmlns:a16="http://schemas.microsoft.com/office/drawing/2014/main" id="{3C084D43-E5C4-49BF-857D-141FC3495AE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142248669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D6468-5423-4B40-9496-0C30C711C4D0}"/>
              </a:ext>
            </a:extLst>
          </p:cNvPr>
          <p:cNvSpPr>
            <a:spLocks noGrp="1"/>
          </p:cNvSpPr>
          <p:nvPr>
            <p:ph type="title"/>
          </p:nvPr>
        </p:nvSpPr>
        <p:spPr>
          <a:xfrm>
            <a:off x="643345" y="2146299"/>
            <a:ext cx="3132909" cy="1876742"/>
          </a:xfrm>
        </p:spPr>
        <p:txBody>
          <a:bodyPr/>
          <a:lstStyle/>
          <a:p>
            <a:r>
              <a:rPr lang="en-US" dirty="0"/>
              <a:t>Current Process</a:t>
            </a:r>
          </a:p>
        </p:txBody>
      </p:sp>
      <p:pic>
        <p:nvPicPr>
          <p:cNvPr id="9" name="Content Placeholder 8" descr="Graphical user interface&#10;&#10;Description automatically generated">
            <a:extLst>
              <a:ext uri="{FF2B5EF4-FFF2-40B4-BE49-F238E27FC236}">
                <a16:creationId xmlns:a16="http://schemas.microsoft.com/office/drawing/2014/main" id="{6F3CEE08-8981-4D49-857F-5384D97462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6063" y="0"/>
            <a:ext cx="5239873" cy="6169341"/>
          </a:xfrm>
        </p:spPr>
      </p:pic>
      <p:sp>
        <p:nvSpPr>
          <p:cNvPr id="4" name="Date Placeholder 3">
            <a:extLst>
              <a:ext uri="{FF2B5EF4-FFF2-40B4-BE49-F238E27FC236}">
                <a16:creationId xmlns:a16="http://schemas.microsoft.com/office/drawing/2014/main" id="{423E00F0-982C-4DD7-9D40-7AACD0E7B5B8}"/>
              </a:ext>
            </a:extLst>
          </p:cNvPr>
          <p:cNvSpPr>
            <a:spLocks noGrp="1"/>
          </p:cNvSpPr>
          <p:nvPr>
            <p:ph type="dt" sz="half" idx="10"/>
          </p:nvPr>
        </p:nvSpPr>
        <p:spPr/>
        <p:txBody>
          <a:bodyPr/>
          <a:lstStyle/>
          <a:p>
            <a:fld id="{1081C265-3AE1-4F7B-A958-B272152DDBFA}" type="datetime1">
              <a:rPr lang="en-US" smtClean="0"/>
              <a:t>10/7/20</a:t>
            </a:fld>
            <a:endParaRPr lang="en-US" dirty="0"/>
          </a:p>
        </p:txBody>
      </p:sp>
      <p:sp>
        <p:nvSpPr>
          <p:cNvPr id="5" name="Footer Placeholder 4">
            <a:extLst>
              <a:ext uri="{FF2B5EF4-FFF2-40B4-BE49-F238E27FC236}">
                <a16:creationId xmlns:a16="http://schemas.microsoft.com/office/drawing/2014/main" id="{978EA93D-276D-4A3D-AD65-B6051B25AD25}"/>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p:txBody>
          <a:bodyPr/>
          <a:lstStyle/>
          <a:p>
            <a:fld id="{BC24384F-C969-491A-B746-B529BCC5F8BF}" type="slidenum">
              <a:rPr lang="en-US" smtClean="0"/>
              <a:t>11</a:t>
            </a:fld>
            <a:endParaRPr lang="en-US"/>
          </a:p>
        </p:txBody>
      </p:sp>
    </p:spTree>
    <p:extLst>
      <p:ext uri="{BB962C8B-B14F-4D97-AF65-F5344CB8AC3E}">
        <p14:creationId xmlns:p14="http://schemas.microsoft.com/office/powerpoint/2010/main" val="38838088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12</a:t>
            </a:fld>
            <a:endParaRPr lang="en-US"/>
          </a:p>
        </p:txBody>
      </p:sp>
      <p:sp>
        <p:nvSpPr>
          <p:cNvPr id="5" name="Rectangle 4">
            <a:extLst>
              <a:ext uri="{FF2B5EF4-FFF2-40B4-BE49-F238E27FC236}">
                <a16:creationId xmlns:a16="http://schemas.microsoft.com/office/drawing/2014/main" id="{F6EF4D62-3FF1-4F53-AD34-288BE92B37F4}"/>
              </a:ext>
            </a:extLst>
          </p:cNvPr>
          <p:cNvSpPr/>
          <p:nvPr/>
        </p:nvSpPr>
        <p:spPr>
          <a:xfrm>
            <a:off x="9001669" y="155139"/>
            <a:ext cx="2743200" cy="34016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2091E956-B7F4-47B8-A318-E34199FD3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62" y="0"/>
            <a:ext cx="7006276" cy="8542412"/>
          </a:xfrm>
          <a:prstGeom prst="rect">
            <a:avLst/>
          </a:prstGeom>
        </p:spPr>
      </p:pic>
      <p:sp>
        <p:nvSpPr>
          <p:cNvPr id="2" name="Date Placeholder 1">
            <a:extLst>
              <a:ext uri="{FF2B5EF4-FFF2-40B4-BE49-F238E27FC236}">
                <a16:creationId xmlns:a16="http://schemas.microsoft.com/office/drawing/2014/main" id="{C5B46A4E-ACB9-4209-B414-21FFBAB9BCEE}"/>
              </a:ext>
            </a:extLst>
          </p:cNvPr>
          <p:cNvSpPr>
            <a:spLocks noGrp="1"/>
          </p:cNvSpPr>
          <p:nvPr>
            <p:ph type="dt" sz="half" idx="10"/>
          </p:nvPr>
        </p:nvSpPr>
        <p:spPr/>
        <p:txBody>
          <a:bodyPr/>
          <a:lstStyle/>
          <a:p>
            <a:fld id="{FB1B3380-06E2-463C-8B92-A4130519F579}" type="datetime1">
              <a:rPr lang="en-US" smtClean="0"/>
              <a:t>10/7/20</a:t>
            </a:fld>
            <a:endParaRPr lang="en-US" dirty="0"/>
          </a:p>
        </p:txBody>
      </p:sp>
      <p:sp>
        <p:nvSpPr>
          <p:cNvPr id="4" name="Footer Placeholder 3">
            <a:extLst>
              <a:ext uri="{FF2B5EF4-FFF2-40B4-BE49-F238E27FC236}">
                <a16:creationId xmlns:a16="http://schemas.microsoft.com/office/drawing/2014/main" id="{0BBDE868-7634-4550-8B64-80D27FAF0E9C}"/>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3583087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13</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B950B175-3A9D-42AD-A2AE-3558E861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576" y="0"/>
            <a:ext cx="6728847" cy="6858000"/>
          </a:xfrm>
          <a:prstGeom prst="rect">
            <a:avLst/>
          </a:prstGeom>
        </p:spPr>
      </p:pic>
      <p:sp>
        <p:nvSpPr>
          <p:cNvPr id="2" name="Date Placeholder 1">
            <a:extLst>
              <a:ext uri="{FF2B5EF4-FFF2-40B4-BE49-F238E27FC236}">
                <a16:creationId xmlns:a16="http://schemas.microsoft.com/office/drawing/2014/main" id="{CBC84194-1873-4C38-AB65-E43618A58883}"/>
              </a:ext>
            </a:extLst>
          </p:cNvPr>
          <p:cNvSpPr>
            <a:spLocks noGrp="1"/>
          </p:cNvSpPr>
          <p:nvPr>
            <p:ph type="dt" sz="half" idx="10"/>
          </p:nvPr>
        </p:nvSpPr>
        <p:spPr/>
        <p:txBody>
          <a:bodyPr/>
          <a:lstStyle/>
          <a:p>
            <a:fld id="{3CC511DF-53C0-4A20-B7BE-D4B78F1B98FB}" type="datetime1">
              <a:rPr lang="en-US" smtClean="0"/>
              <a:t>10/7/20</a:t>
            </a:fld>
            <a:endParaRPr lang="en-US" dirty="0"/>
          </a:p>
        </p:txBody>
      </p:sp>
      <p:sp>
        <p:nvSpPr>
          <p:cNvPr id="4" name="Footer Placeholder 3">
            <a:extLst>
              <a:ext uri="{FF2B5EF4-FFF2-40B4-BE49-F238E27FC236}">
                <a16:creationId xmlns:a16="http://schemas.microsoft.com/office/drawing/2014/main" id="{C2FB8FF9-06CA-4787-B475-52BCB8332ADA}"/>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32347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p:txBody>
          <a:bodyPr>
            <a:normAutofit/>
          </a:bodyPr>
          <a:lstStyle/>
          <a:p>
            <a:pPr algn="ctr"/>
            <a:r>
              <a:rPr lang="en-US" sz="3200" dirty="0"/>
              <a:t>Load.In Provides Solutions</a:t>
            </a:r>
          </a:p>
        </p:txBody>
      </p:sp>
      <p:sp>
        <p:nvSpPr>
          <p:cNvPr id="6" name="Content Placeholder 5">
            <a:extLst>
              <a:ext uri="{FF2B5EF4-FFF2-40B4-BE49-F238E27FC236}">
                <a16:creationId xmlns:a16="http://schemas.microsoft.com/office/drawing/2014/main" id="{349B7AB3-740B-4B59-BA4C-DA76A7D335BC}"/>
              </a:ext>
            </a:extLst>
          </p:cNvPr>
          <p:cNvSpPr>
            <a:spLocks noGrp="1"/>
          </p:cNvSpPr>
          <p:nvPr>
            <p:ph sz="half" idx="1"/>
          </p:nvPr>
        </p:nvSpPr>
        <p:spPr/>
        <p:txBody>
          <a:bodyPr/>
          <a:lstStyle/>
          <a:p>
            <a:r>
              <a:rPr lang="en-US" dirty="0"/>
              <a:t>Gives your move a game plan</a:t>
            </a:r>
          </a:p>
          <a:p>
            <a:r>
              <a:rPr lang="en-US" dirty="0"/>
              <a:t>Uses artificial intelligence and computer vision </a:t>
            </a:r>
          </a:p>
          <a:p>
            <a:r>
              <a:rPr lang="en-US" dirty="0"/>
              <a:t>Provides</a:t>
            </a:r>
          </a:p>
          <a:p>
            <a:pPr lvl="1"/>
            <a:r>
              <a:rPr lang="en-US" dirty="0"/>
              <a:t>Expert-level instructions</a:t>
            </a:r>
          </a:p>
          <a:p>
            <a:pPr lvl="1"/>
            <a:r>
              <a:rPr lang="en-US" dirty="0"/>
              <a:t>Tips and tricks on moving day</a:t>
            </a:r>
          </a:p>
          <a:p>
            <a:endParaRPr lang="en-US" dirty="0"/>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3"/>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4"/>
          </p:nvPr>
        </p:nvSpPr>
        <p:spPr/>
        <p:txBody>
          <a:bodyPr/>
          <a:lstStyle/>
          <a:p>
            <a:fld id="{BC24384F-C969-491A-B746-B529BCC5F8BF}" type="slidenum">
              <a:rPr lang="en-US" smtClean="0"/>
              <a:pPr/>
              <a:t>14</a:t>
            </a:fld>
            <a:endParaRPr lang="en-US" dirty="0"/>
          </a:p>
        </p:txBody>
      </p:sp>
      <p:pic>
        <p:nvPicPr>
          <p:cNvPr id="2050" name="Picture 2" descr="settle-in-unpack">
            <a:extLst>
              <a:ext uri="{FF2B5EF4-FFF2-40B4-BE49-F238E27FC236}">
                <a16:creationId xmlns:a16="http://schemas.microsoft.com/office/drawing/2014/main" id="{BD31F6E2-33B0-4844-863E-A473F008832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545151"/>
            <a:ext cx="5181600" cy="29122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466667-214B-A74A-9193-83197F53D095}"/>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74358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40F90C-4FAD-45A6-910D-73DB632CBF9F}"/>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15</a:t>
            </a:fld>
            <a:endParaRPr lang="en-US"/>
          </a:p>
        </p:txBody>
      </p:sp>
      <p:pic>
        <p:nvPicPr>
          <p:cNvPr id="4" name="Picture 3">
            <a:extLst>
              <a:ext uri="{FF2B5EF4-FFF2-40B4-BE49-F238E27FC236}">
                <a16:creationId xmlns:a16="http://schemas.microsoft.com/office/drawing/2014/main" id="{AB29FC46-C386-452A-A7F7-196008CEB2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98625" y="64625"/>
            <a:ext cx="6793375" cy="6793375"/>
          </a:xfrm>
          <a:prstGeom prst="rect">
            <a:avLst/>
          </a:prstGeom>
        </p:spPr>
      </p:pic>
      <p:sp>
        <p:nvSpPr>
          <p:cNvPr id="5" name="TextBox 4">
            <a:extLst>
              <a:ext uri="{FF2B5EF4-FFF2-40B4-BE49-F238E27FC236}">
                <a16:creationId xmlns:a16="http://schemas.microsoft.com/office/drawing/2014/main" id="{B0A94775-C43A-4BE0-868A-D4842958993F}"/>
              </a:ext>
            </a:extLst>
          </p:cNvPr>
          <p:cNvSpPr txBox="1"/>
          <p:nvPr/>
        </p:nvSpPr>
        <p:spPr>
          <a:xfrm>
            <a:off x="612493" y="598990"/>
            <a:ext cx="5937813" cy="2862322"/>
          </a:xfrm>
          <a:prstGeom prst="rect">
            <a:avLst/>
          </a:prstGeom>
          <a:noFill/>
        </p:spPr>
        <p:txBody>
          <a:bodyPr wrap="square" rtlCol="0">
            <a:spAutoFit/>
          </a:bodyPr>
          <a:lstStyle/>
          <a:p>
            <a:r>
              <a:rPr lang="en-US" sz="6000" dirty="0"/>
              <a:t>What Can </a:t>
            </a:r>
            <a:r>
              <a:rPr lang="en-US" sz="6000" dirty="0" err="1"/>
              <a:t>Load.In</a:t>
            </a:r>
            <a:r>
              <a:rPr lang="en-US" sz="6000" dirty="0"/>
              <a:t> Do </a:t>
            </a:r>
          </a:p>
          <a:p>
            <a:r>
              <a:rPr lang="en-US" sz="6000" dirty="0"/>
              <a:t>For You?</a:t>
            </a:r>
          </a:p>
        </p:txBody>
      </p:sp>
      <p:sp>
        <p:nvSpPr>
          <p:cNvPr id="2" name="Date Placeholder 1">
            <a:extLst>
              <a:ext uri="{FF2B5EF4-FFF2-40B4-BE49-F238E27FC236}">
                <a16:creationId xmlns:a16="http://schemas.microsoft.com/office/drawing/2014/main" id="{3A1DADDA-977B-4B57-B8AE-4731DB2631F5}"/>
              </a:ext>
            </a:extLst>
          </p:cNvPr>
          <p:cNvSpPr>
            <a:spLocks noGrp="1"/>
          </p:cNvSpPr>
          <p:nvPr>
            <p:ph type="dt" sz="half" idx="10"/>
          </p:nvPr>
        </p:nvSpPr>
        <p:spPr/>
        <p:txBody>
          <a:bodyPr/>
          <a:lstStyle/>
          <a:p>
            <a:fld id="{8BA68BDB-11E5-4A7E-AA70-ECC33EBC346E}" type="datetime1">
              <a:rPr lang="en-US" smtClean="0"/>
              <a:t>10/7/20</a:t>
            </a:fld>
            <a:endParaRPr lang="en-US" dirty="0"/>
          </a:p>
        </p:txBody>
      </p:sp>
      <p:sp>
        <p:nvSpPr>
          <p:cNvPr id="6" name="Footer Placeholder 5">
            <a:extLst>
              <a:ext uri="{FF2B5EF4-FFF2-40B4-BE49-F238E27FC236}">
                <a16:creationId xmlns:a16="http://schemas.microsoft.com/office/drawing/2014/main" id="{FD63C7DA-8480-4191-A9B8-FAA137A95958}"/>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74330729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6753AF-BD24-4625-B58E-66A81BEF1DFF}"/>
              </a:ext>
            </a:extLst>
          </p:cNvPr>
          <p:cNvSpPr>
            <a:spLocks noGrp="1"/>
          </p:cNvSpPr>
          <p:nvPr>
            <p:ph type="title"/>
          </p:nvPr>
        </p:nvSpPr>
        <p:spPr>
          <a:xfrm>
            <a:off x="132805" y="27554"/>
            <a:ext cx="10515600" cy="823595"/>
          </a:xfrm>
        </p:spPr>
        <p:txBody>
          <a:bodyPr/>
          <a:lstStyle/>
          <a:p>
            <a:r>
              <a:rPr lang="en-US" dirty="0"/>
              <a:t>How will the solution help?</a:t>
            </a:r>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p:txBody>
          <a:bodyPr/>
          <a:lstStyle/>
          <a:p>
            <a:fld id="{BC24384F-C969-491A-B746-B529BCC5F8BF}" type="slidenum">
              <a:rPr lang="en-US" smtClean="0"/>
              <a:t>16</a:t>
            </a:fld>
            <a:endParaRPr lang="en-US"/>
          </a:p>
        </p:txBody>
      </p:sp>
      <p:pic>
        <p:nvPicPr>
          <p:cNvPr id="6" name="Picture 5" descr="Diagram&#10;&#10;Description automatically generated">
            <a:extLst>
              <a:ext uri="{FF2B5EF4-FFF2-40B4-BE49-F238E27FC236}">
                <a16:creationId xmlns:a16="http://schemas.microsoft.com/office/drawing/2014/main" id="{E4B6B104-3CE5-4808-8746-249EB1425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545" y="966651"/>
            <a:ext cx="6180910" cy="5364050"/>
          </a:xfrm>
          <a:prstGeom prst="rect">
            <a:avLst/>
          </a:prstGeom>
        </p:spPr>
      </p:pic>
    </p:spTree>
    <p:extLst>
      <p:ext uri="{BB962C8B-B14F-4D97-AF65-F5344CB8AC3E}">
        <p14:creationId xmlns:p14="http://schemas.microsoft.com/office/powerpoint/2010/main" val="407033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19E6E0-5E95-4CC6-AE33-A4B08D45ED4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17</a:t>
            </a:fld>
            <a:endParaRPr lang="en-US"/>
          </a:p>
        </p:txBody>
      </p:sp>
      <p:sp>
        <p:nvSpPr>
          <p:cNvPr id="2" name="Date Placeholder 1">
            <a:extLst>
              <a:ext uri="{FF2B5EF4-FFF2-40B4-BE49-F238E27FC236}">
                <a16:creationId xmlns:a16="http://schemas.microsoft.com/office/drawing/2014/main" id="{33225088-C8DD-4245-BABC-9600B46D4558}"/>
              </a:ext>
            </a:extLst>
          </p:cNvPr>
          <p:cNvSpPr>
            <a:spLocks noGrp="1"/>
          </p:cNvSpPr>
          <p:nvPr>
            <p:ph type="dt" sz="half" idx="10"/>
          </p:nvPr>
        </p:nvSpPr>
        <p:spPr/>
        <p:txBody>
          <a:bodyPr/>
          <a:lstStyle/>
          <a:p>
            <a:fld id="{A61A4AAC-CC1A-465E-9292-2B561E49B2FC}" type="datetime1">
              <a:rPr lang="en-US" smtClean="0"/>
              <a:t>10/7/20</a:t>
            </a:fld>
            <a:endParaRPr lang="en-US" dirty="0"/>
          </a:p>
        </p:txBody>
      </p:sp>
      <p:sp>
        <p:nvSpPr>
          <p:cNvPr id="4" name="Footer Placeholder 3">
            <a:extLst>
              <a:ext uri="{FF2B5EF4-FFF2-40B4-BE49-F238E27FC236}">
                <a16:creationId xmlns:a16="http://schemas.microsoft.com/office/drawing/2014/main" id="{91A7A5C8-FE30-408A-8F5A-8A324163B8E3}"/>
              </a:ext>
            </a:extLst>
          </p:cNvPr>
          <p:cNvSpPr>
            <a:spLocks noGrp="1"/>
          </p:cNvSpPr>
          <p:nvPr>
            <p:ph type="ftr" sz="quarter" idx="11"/>
          </p:nvPr>
        </p:nvSpPr>
        <p:spPr/>
        <p:txBody>
          <a:bodyPr/>
          <a:lstStyle/>
          <a:p>
            <a:r>
              <a:rPr lang="en-US"/>
              <a:t>CS 410 – Team Yellow – Load.In – Feasibility </a:t>
            </a:r>
            <a:endParaRPr lang="en-US" dirty="0"/>
          </a:p>
        </p:txBody>
      </p:sp>
      <p:pic>
        <p:nvPicPr>
          <p:cNvPr id="7" name="Picture 6">
            <a:extLst>
              <a:ext uri="{FF2B5EF4-FFF2-40B4-BE49-F238E27FC236}">
                <a16:creationId xmlns:a16="http://schemas.microsoft.com/office/drawing/2014/main" id="{3459ED4E-8A8B-40C2-ABDB-A3FE41362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7169" y="0"/>
            <a:ext cx="9957661" cy="6857999"/>
          </a:xfrm>
          <a:prstGeom prst="rect">
            <a:avLst/>
          </a:prstGeom>
        </p:spPr>
      </p:pic>
    </p:spTree>
    <p:extLst>
      <p:ext uri="{BB962C8B-B14F-4D97-AF65-F5344CB8AC3E}">
        <p14:creationId xmlns:p14="http://schemas.microsoft.com/office/powerpoint/2010/main" val="295076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8C8997-4F25-4489-A192-6D4AFFB9E0B3}"/>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18</a:t>
            </a:fld>
            <a:endParaRPr lang="en-US"/>
          </a:p>
        </p:txBody>
      </p:sp>
      <p:pic>
        <p:nvPicPr>
          <p:cNvPr id="7" name="Picture 6" descr="Diagram&#10;&#10;Description automatically generated">
            <a:extLst>
              <a:ext uri="{FF2B5EF4-FFF2-40B4-BE49-F238E27FC236}">
                <a16:creationId xmlns:a16="http://schemas.microsoft.com/office/drawing/2014/main" id="{A27A0BCB-6586-4467-9948-5FAB90D5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42" y="0"/>
            <a:ext cx="6916515" cy="6858000"/>
          </a:xfrm>
          <a:prstGeom prst="rect">
            <a:avLst/>
          </a:prstGeom>
        </p:spPr>
      </p:pic>
      <p:sp>
        <p:nvSpPr>
          <p:cNvPr id="2" name="Date Placeholder 1">
            <a:extLst>
              <a:ext uri="{FF2B5EF4-FFF2-40B4-BE49-F238E27FC236}">
                <a16:creationId xmlns:a16="http://schemas.microsoft.com/office/drawing/2014/main" id="{2E25987B-68C1-444C-9267-59A402FA3C0C}"/>
              </a:ext>
            </a:extLst>
          </p:cNvPr>
          <p:cNvSpPr>
            <a:spLocks noGrp="1"/>
          </p:cNvSpPr>
          <p:nvPr>
            <p:ph type="dt" sz="half" idx="10"/>
          </p:nvPr>
        </p:nvSpPr>
        <p:spPr/>
        <p:txBody>
          <a:bodyPr/>
          <a:lstStyle/>
          <a:p>
            <a:fld id="{6E16E3E2-0FCD-45AD-8EDE-FDA49E4CB76F}" type="datetime1">
              <a:rPr lang="en-US" smtClean="0"/>
              <a:t>10/7/20</a:t>
            </a:fld>
            <a:endParaRPr lang="en-US" dirty="0"/>
          </a:p>
        </p:txBody>
      </p:sp>
      <p:sp>
        <p:nvSpPr>
          <p:cNvPr id="4" name="Footer Placeholder 3">
            <a:extLst>
              <a:ext uri="{FF2B5EF4-FFF2-40B4-BE49-F238E27FC236}">
                <a16:creationId xmlns:a16="http://schemas.microsoft.com/office/drawing/2014/main" id="{F729E4E3-ADDE-4BD3-8EE3-384AD7A4945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756221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BB09-F488-4D9A-B32A-4F8077A43607}"/>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19</a:t>
            </a:fld>
            <a:endParaRPr lang="en-US"/>
          </a:p>
        </p:txBody>
      </p:sp>
      <p:sp>
        <p:nvSpPr>
          <p:cNvPr id="2" name="Date Placeholder 1">
            <a:extLst>
              <a:ext uri="{FF2B5EF4-FFF2-40B4-BE49-F238E27FC236}">
                <a16:creationId xmlns:a16="http://schemas.microsoft.com/office/drawing/2014/main" id="{CC0F73AF-07CB-41D1-8EFF-D86A9A2B58CB}"/>
              </a:ext>
            </a:extLst>
          </p:cNvPr>
          <p:cNvSpPr>
            <a:spLocks noGrp="1"/>
          </p:cNvSpPr>
          <p:nvPr>
            <p:ph type="dt" sz="half" idx="10"/>
          </p:nvPr>
        </p:nvSpPr>
        <p:spPr/>
        <p:txBody>
          <a:bodyPr/>
          <a:lstStyle/>
          <a:p>
            <a:fld id="{707F55A1-3226-4444-A0F7-1BDCB7331627}" type="datetime1">
              <a:rPr lang="en-US" smtClean="0"/>
              <a:t>10/7/20</a:t>
            </a:fld>
            <a:endParaRPr lang="en-US" dirty="0"/>
          </a:p>
        </p:txBody>
      </p:sp>
      <p:sp>
        <p:nvSpPr>
          <p:cNvPr id="4" name="Footer Placeholder 3">
            <a:extLst>
              <a:ext uri="{FF2B5EF4-FFF2-40B4-BE49-F238E27FC236}">
                <a16:creationId xmlns:a16="http://schemas.microsoft.com/office/drawing/2014/main" id="{D3E9BDDD-4FF0-427A-894F-6B2C2CEC4FD2}"/>
              </a:ext>
            </a:extLst>
          </p:cNvPr>
          <p:cNvSpPr>
            <a:spLocks noGrp="1"/>
          </p:cNvSpPr>
          <p:nvPr>
            <p:ph type="ftr" sz="quarter" idx="11"/>
          </p:nvPr>
        </p:nvSpPr>
        <p:spPr/>
        <p:txBody>
          <a:bodyPr/>
          <a:lstStyle/>
          <a:p>
            <a:r>
              <a:rPr lang="en-US"/>
              <a:t>CS 410 – Team Yellow – Load.In – Feasibility </a:t>
            </a:r>
            <a:endParaRPr lang="en-US" dirty="0"/>
          </a:p>
        </p:txBody>
      </p:sp>
      <p:pic>
        <p:nvPicPr>
          <p:cNvPr id="6" name="Picture 5" descr="Graphical user interface, website&#10;&#10;Description automatically generated">
            <a:extLst>
              <a:ext uri="{FF2B5EF4-FFF2-40B4-BE49-F238E27FC236}">
                <a16:creationId xmlns:a16="http://schemas.microsoft.com/office/drawing/2014/main" id="{0839408A-F34F-45E4-A93F-D94160F09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33" y="0"/>
            <a:ext cx="4309533" cy="6338953"/>
          </a:xfrm>
          <a:prstGeom prst="rect">
            <a:avLst/>
          </a:prstGeom>
        </p:spPr>
      </p:pic>
    </p:spTree>
    <p:extLst>
      <p:ext uri="{BB962C8B-B14F-4D97-AF65-F5344CB8AC3E}">
        <p14:creationId xmlns:p14="http://schemas.microsoft.com/office/powerpoint/2010/main" val="4136523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ive Your Move a Game Plan">
            <a:extLst>
              <a:ext uri="{FF2B5EF4-FFF2-40B4-BE49-F238E27FC236}">
                <a16:creationId xmlns:a16="http://schemas.microsoft.com/office/drawing/2014/main" id="{8EC581E3-2617-49C3-9B7D-56D621AEB723}"/>
              </a:ext>
            </a:extLst>
          </p:cNvPr>
          <p:cNvSpPr txBox="1">
            <a:spLocks/>
          </p:cNvSpPr>
          <p:nvPr/>
        </p:nvSpPr>
        <p:spPr>
          <a:xfrm>
            <a:off x="1500863" y="4289413"/>
            <a:ext cx="9187870" cy="412092"/>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spc="300" dirty="0"/>
              <a:t>Using AI and Computer Vision to </a:t>
            </a:r>
            <a:r>
              <a:rPr lang="en-US" sz="2000" b="1" spc="300" dirty="0"/>
              <a:t>give your move a game plan.</a:t>
            </a:r>
          </a:p>
        </p:txBody>
      </p:sp>
      <p:sp>
        <p:nvSpPr>
          <p:cNvPr id="2" name="Load.In">
            <a:extLst>
              <a:ext uri="{FF2B5EF4-FFF2-40B4-BE49-F238E27FC236}">
                <a16:creationId xmlns:a16="http://schemas.microsoft.com/office/drawing/2014/main" id="{DBE9A72B-9352-440C-8F83-D8D0989E0B70}"/>
              </a:ext>
            </a:extLst>
          </p:cNvPr>
          <p:cNvSpPr>
            <a:spLocks noGrp="1"/>
          </p:cNvSpPr>
          <p:nvPr>
            <p:ph type="ctrTitle"/>
          </p:nvPr>
        </p:nvSpPr>
        <p:spPr>
          <a:xfrm>
            <a:off x="3754369" y="3426856"/>
            <a:ext cx="4680858" cy="862557"/>
          </a:xfrm>
        </p:spPr>
        <p:txBody>
          <a:bodyPr>
            <a:noAutofit/>
          </a:bodyPr>
          <a:lstStyle/>
          <a:p>
            <a:r>
              <a:rPr lang="en-US" sz="7200" b="1" spc="300" dirty="0"/>
              <a:t>Load.in</a:t>
            </a:r>
          </a:p>
        </p:txBody>
      </p:sp>
      <p:sp>
        <p:nvSpPr>
          <p:cNvPr id="3" name="Info">
            <a:extLst>
              <a:ext uri="{FF2B5EF4-FFF2-40B4-BE49-F238E27FC236}">
                <a16:creationId xmlns:a16="http://schemas.microsoft.com/office/drawing/2014/main" id="{A5DD4B51-ADC0-41E3-A87A-DEBA67EE9A4E}"/>
              </a:ext>
            </a:extLst>
          </p:cNvPr>
          <p:cNvSpPr>
            <a:spLocks noGrp="1"/>
          </p:cNvSpPr>
          <p:nvPr>
            <p:ph type="subTitle" idx="1"/>
          </p:nvPr>
        </p:nvSpPr>
        <p:spPr>
          <a:xfrm>
            <a:off x="8931817" y="5140382"/>
            <a:ext cx="3071949" cy="1129937"/>
          </a:xfrm>
        </p:spPr>
        <p:txBody>
          <a:bodyPr>
            <a:noAutofit/>
          </a:bodyPr>
          <a:lstStyle/>
          <a:p>
            <a:pPr algn="r"/>
            <a:r>
              <a:rPr lang="en-US" sz="2000" b="1" dirty="0"/>
              <a:t>Team Yellow</a:t>
            </a:r>
          </a:p>
          <a:p>
            <a:pPr algn="r"/>
            <a:r>
              <a:rPr lang="en-US" sz="2000" b="1" dirty="0"/>
              <a:t>Feasibility Presentation</a:t>
            </a:r>
          </a:p>
          <a:p>
            <a:pPr algn="r"/>
            <a:r>
              <a:rPr lang="en-US" sz="2000" b="1" dirty="0"/>
              <a:t>Old Dominion University</a:t>
            </a:r>
          </a:p>
          <a:p>
            <a:pPr algn="r"/>
            <a:fld id="{E6BE898A-3414-4F3C-A1B4-3067595AE196}" type="datetime1">
              <a:rPr lang="en-US" sz="2000" b="1" smtClean="0"/>
              <a:t>10/7/20</a:t>
            </a:fld>
            <a:endParaRPr lang="en-US" sz="2000" b="1" dirty="0"/>
          </a:p>
        </p:txBody>
      </p:sp>
      <p:grpSp>
        <p:nvGrpSpPr>
          <p:cNvPr id="39" name="Rising Logo">
            <a:extLst>
              <a:ext uri="{FF2B5EF4-FFF2-40B4-BE49-F238E27FC236}">
                <a16:creationId xmlns:a16="http://schemas.microsoft.com/office/drawing/2014/main" id="{042B53F2-34BD-40AD-9379-E3F35CAC1E50}"/>
              </a:ext>
            </a:extLst>
          </p:cNvPr>
          <p:cNvGrpSpPr/>
          <p:nvPr/>
        </p:nvGrpSpPr>
        <p:grpSpPr>
          <a:xfrm>
            <a:off x="5381562" y="2711814"/>
            <a:ext cx="1428873" cy="1432227"/>
            <a:chOff x="5638798" y="2453973"/>
            <a:chExt cx="1428873" cy="1432227"/>
          </a:xfrm>
        </p:grpSpPr>
        <p:sp>
          <p:nvSpPr>
            <p:cNvPr id="28" name="Rectangle: Rounded Corners 27">
              <a:extLst>
                <a:ext uri="{FF2B5EF4-FFF2-40B4-BE49-F238E27FC236}">
                  <a16:creationId xmlns:a16="http://schemas.microsoft.com/office/drawing/2014/main" id="{D7C6B570-1629-4743-9880-35F982FEEFBD}"/>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C9E2751-25C4-4887-8CB6-8F3C164B2F8A}"/>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F19BC4C3-9B0A-405B-82C0-57E0D07AB38A}"/>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AA060F3-5543-4105-A101-11442A1477EB}"/>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A311400-00FA-44C2-A9EE-65A8BF56EEC7}"/>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A28F8E8-986A-4429-A111-379E9245E6EC}"/>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AD373F84-50AF-4888-B387-69F7E56915CD}"/>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Starting Point">
            <a:extLst>
              <a:ext uri="{FF2B5EF4-FFF2-40B4-BE49-F238E27FC236}">
                <a16:creationId xmlns:a16="http://schemas.microsoft.com/office/drawing/2014/main" id="{3407B622-4FD6-4CA8-ACD5-371E27AA7F7A}"/>
              </a:ext>
            </a:extLst>
          </p:cNvPr>
          <p:cNvGrpSpPr/>
          <p:nvPr/>
        </p:nvGrpSpPr>
        <p:grpSpPr>
          <a:xfrm>
            <a:off x="0" y="-2144"/>
            <a:ext cx="12192000" cy="6858000"/>
            <a:chOff x="1203" y="0"/>
            <a:chExt cx="12192000" cy="6858000"/>
          </a:xfrm>
        </p:grpSpPr>
        <p:sp>
          <p:nvSpPr>
            <p:cNvPr id="49" name="Rectangle 48">
              <a:extLst>
                <a:ext uri="{FF2B5EF4-FFF2-40B4-BE49-F238E27FC236}">
                  <a16:creationId xmlns:a16="http://schemas.microsoft.com/office/drawing/2014/main" id="{E0F47675-DCBC-4572-AC54-21A4858BA550}"/>
                </a:ext>
              </a:extLst>
            </p:cNvPr>
            <p:cNvSpPr/>
            <p:nvPr/>
          </p:nvSpPr>
          <p:spPr>
            <a:xfrm>
              <a:off x="1203" y="0"/>
              <a:ext cx="12192000" cy="685800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2BB2A9-3140-4DD0-8675-0DC9CB48274B}"/>
                </a:ext>
              </a:extLst>
            </p:cNvPr>
            <p:cNvGrpSpPr/>
            <p:nvPr/>
          </p:nvGrpSpPr>
          <p:grpSpPr>
            <a:xfrm>
              <a:off x="5381563" y="2712616"/>
              <a:ext cx="1428873" cy="1432227"/>
              <a:chOff x="5640001" y="2453973"/>
              <a:chExt cx="1428873" cy="1432227"/>
            </a:xfrm>
          </p:grpSpPr>
          <p:sp>
            <p:nvSpPr>
              <p:cNvPr id="41" name="Rectangle: Rounded Corners 40">
                <a:extLst>
                  <a:ext uri="{FF2B5EF4-FFF2-40B4-BE49-F238E27FC236}">
                    <a16:creationId xmlns:a16="http://schemas.microsoft.com/office/drawing/2014/main" id="{F24AD51D-F9FA-49F7-B3F2-60E7D7378C32}"/>
                  </a:ext>
                </a:extLst>
              </p:cNvPr>
              <p:cNvSpPr/>
              <p:nvPr/>
            </p:nvSpPr>
            <p:spPr>
              <a:xfrm>
                <a:off x="5640002"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2E270F2-F219-4D02-BC44-D3D864464DD2}"/>
                  </a:ext>
                </a:extLst>
              </p:cNvPr>
              <p:cNvSpPr/>
              <p:nvPr/>
            </p:nvSpPr>
            <p:spPr>
              <a:xfrm>
                <a:off x="5640001"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44A5ED4C-272E-4D21-B115-217422C59387}"/>
                  </a:ext>
                </a:extLst>
              </p:cNvPr>
              <p:cNvSpPr/>
              <p:nvPr/>
            </p:nvSpPr>
            <p:spPr>
              <a:xfrm>
                <a:off x="6152069"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35F1B0B-854D-48BB-85D7-99E81ED9C192}"/>
                  </a:ext>
                </a:extLst>
              </p:cNvPr>
              <p:cNvSpPr/>
              <p:nvPr/>
            </p:nvSpPr>
            <p:spPr>
              <a:xfrm>
                <a:off x="5640001"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8431AE3-20E5-4BB5-95E9-EFBFC9585B73}"/>
                  </a:ext>
                </a:extLst>
              </p:cNvPr>
              <p:cNvSpPr/>
              <p:nvPr/>
            </p:nvSpPr>
            <p:spPr>
              <a:xfrm>
                <a:off x="5640001"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81AED0D8-531A-4DB6-85CC-743C1E20016C}"/>
                  </a:ext>
                </a:extLst>
              </p:cNvPr>
              <p:cNvSpPr/>
              <p:nvPr/>
            </p:nvSpPr>
            <p:spPr>
              <a:xfrm>
                <a:off x="666653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Falling Block">
            <a:extLst>
              <a:ext uri="{FF2B5EF4-FFF2-40B4-BE49-F238E27FC236}">
                <a16:creationId xmlns:a16="http://schemas.microsoft.com/office/drawing/2014/main" id="{EB29CB39-E439-4361-9BF1-05DEAB8DFD8A}"/>
              </a:ext>
            </a:extLst>
          </p:cNvPr>
          <p:cNvSpPr/>
          <p:nvPr/>
        </p:nvSpPr>
        <p:spPr>
          <a:xfrm>
            <a:off x="5893631" y="-128809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9B3985-2315-4E75-AFA5-0C78928816E2}"/>
              </a:ext>
            </a:extLst>
          </p:cNvPr>
          <p:cNvSpPr/>
          <p:nvPr/>
        </p:nvSpPr>
        <p:spPr>
          <a:xfrm>
            <a:off x="0" y="6008914"/>
            <a:ext cx="885371" cy="849086"/>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05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37500">
                                      <p:stCondLst>
                                        <p:cond delay="0"/>
                                      </p:stCondLst>
                                      <p:childTnLst>
                                        <p:animMotion origin="layout" path="M 2.08333E-7 3.33333E-6 L 0.00013 0.65833 " pathEditMode="relative" rAng="0" ptsTypes="AA" p14:bounceEnd="37500">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2.08333E-7 3.33333E-6 L 0.00013 0.65833 " pathEditMode="relative" rAng="0" ptsTypes="AA">
                                          <p:cBhvr>
                                            <p:cTn id="6" dur="1500" fill="hold"/>
                                            <p:tgtEl>
                                              <p:spTgt spid="48"/>
                                            </p:tgtEl>
                                            <p:attrNameLst>
                                              <p:attrName>ppt_x</p:attrName>
                                              <p:attrName>ppt_y</p:attrName>
                                            </p:attrNameLst>
                                          </p:cBhvr>
                                          <p:rCtr x="0" y="32917"/>
                                        </p:animMotion>
                                      </p:childTnLst>
                                    </p:cTn>
                                  </p:par>
                                  <p:par>
                                    <p:cTn id="7" presetID="8" presetClass="emph" presetSubtype="0" decel="100000" fill="hold" grpId="1" nodeType="withEffect">
                                      <p:stCondLst>
                                        <p:cond delay="0"/>
                                      </p:stCondLst>
                                      <p:childTnLst>
                                        <p:animRot by="129600000">
                                          <p:cBhvr>
                                            <p:cTn id="8" dur="2000" fill="hold"/>
                                            <p:tgtEl>
                                              <p:spTgt spid="48"/>
                                            </p:tgtEl>
                                            <p:attrNameLst>
                                              <p:attrName>r</p:attrName>
                                            </p:attrNameLst>
                                          </p:cBhvr>
                                        </p:animRot>
                                      </p:childTnLst>
                                    </p:cTn>
                                  </p:par>
                                  <p:par>
                                    <p:cTn id="9" presetID="1" presetClass="exit" presetSubtype="0" fill="hold" grpId="2" nodeType="withEffect">
                                      <p:stCondLst>
                                        <p:cond delay="200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2000"/>
                                      </p:stCondLst>
                                      <p:childTnLst>
                                        <p:set>
                                          <p:cBhvr>
                                            <p:cTn id="12" dur="1" fill="hold">
                                              <p:stCondLst>
                                                <p:cond delay="0"/>
                                              </p:stCondLst>
                                            </p:cTn>
                                            <p:tgtEl>
                                              <p:spTgt spid="6"/>
                                            </p:tgtEl>
                                            <p:attrNameLst>
                                              <p:attrName>style.visibility</p:attrName>
                                            </p:attrNameLst>
                                          </p:cBhvr>
                                          <p:to>
                                            <p:strVal val="hidden"/>
                                          </p:to>
                                        </p:set>
                                      </p:childTnLst>
                                    </p:cTn>
                                  </p:par>
                                  <p:par>
                                    <p:cTn id="13" presetID="42" presetClass="path" presetSubtype="0" accel="50000" decel="50000" fill="hold" nodeType="withEffect">
                                      <p:stCondLst>
                                        <p:cond delay="2000"/>
                                      </p:stCondLst>
                                      <p:childTnLst>
                                        <p:animMotion origin="layout" path="M 0 1.48148E-6 L 0 -0.16111 " pathEditMode="relative" rAng="0" ptsTypes="AA">
                                          <p:cBhvr>
                                            <p:cTn id="14" dur="1500" fill="hold"/>
                                            <p:tgtEl>
                                              <p:spTgt spid="39"/>
                                            </p:tgtEl>
                                            <p:attrNameLst>
                                              <p:attrName>ppt_x</p:attrName>
                                              <p:attrName>ppt_y</p:attrName>
                                            </p:attrNameLst>
                                          </p:cBhvr>
                                          <p:rCtr x="0" y="-8056"/>
                                        </p:animMotion>
                                      </p:childTnLst>
                                    </p:cTn>
                                  </p:par>
                                  <p:par>
                                    <p:cTn id="15" presetID="10" presetClass="entr" presetSubtype="0" fill="hold" grpId="0" nodeType="withEffect">
                                      <p:stCondLst>
                                        <p:cond delay="2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22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500"/>
                                            <p:tgtEl>
                                              <p:spTgt spid="3">
                                                <p:txEl>
                                                  <p:pRg st="0" end="0"/>
                                                </p:txEl>
                                              </p:spTgt>
                                            </p:tgtEl>
                                          </p:cBhvr>
                                        </p:animEffect>
                                      </p:childTnLst>
                                    </p:cTn>
                                  </p:par>
                                  <p:par>
                                    <p:cTn id="21" presetID="10" presetClass="entr" presetSubtype="0" fill="hold" grpId="0" nodeType="withEffect">
                                      <p:stCondLst>
                                        <p:cond delay="22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500"/>
                                            <p:tgtEl>
                                              <p:spTgt spid="3">
                                                <p:txEl>
                                                  <p:pRg st="1" end="1"/>
                                                </p:txEl>
                                              </p:spTgt>
                                            </p:tgtEl>
                                          </p:cBhvr>
                                        </p:animEffect>
                                      </p:childTnLst>
                                    </p:cTn>
                                  </p:par>
                                  <p:par>
                                    <p:cTn id="24" presetID="10" presetClass="entr" presetSubtype="0" fill="hold" grpId="0" nodeType="withEffect">
                                      <p:stCondLst>
                                        <p:cond delay="230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500"/>
                                            <p:tgtEl>
                                              <p:spTgt spid="3">
                                                <p:txEl>
                                                  <p:pRg st="2" end="2"/>
                                                </p:txEl>
                                              </p:spTgt>
                                            </p:tgtEl>
                                          </p:cBhvr>
                                        </p:animEffect>
                                      </p:childTnLst>
                                    </p:cTn>
                                  </p:par>
                                  <p:par>
                                    <p:cTn id="27" presetID="10" presetClass="entr" presetSubtype="0" fill="hold" grpId="0" nodeType="withEffect">
                                      <p:stCondLst>
                                        <p:cond delay="23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500"/>
                                            <p:tgtEl>
                                              <p:spTgt spid="3">
                                                <p:txEl>
                                                  <p:pRg st="3" end="3"/>
                                                </p:txEl>
                                              </p:spTgt>
                                            </p:tgtEl>
                                          </p:cBhvr>
                                        </p:animEffect>
                                      </p:childTnLst>
                                    </p:cTn>
                                  </p:par>
                                  <p:par>
                                    <p:cTn id="30" presetID="10" presetClass="entr" presetSubtype="0" fill="hold" grpId="0" nodeType="withEffect">
                                      <p:stCondLst>
                                        <p:cond delay="23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3" grpId="0" uiExpand="1" build="p"/>
          <p:bldP spid="48" grpId="0" animBg="1"/>
          <p:bldP spid="48" grpId="1" animBg="1"/>
          <p:bldP spid="48"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47E2D8-A2F9-4BF3-9080-B333D26F9BC0}"/>
              </a:ext>
            </a:extLst>
          </p:cNvPr>
          <p:cNvSpPr>
            <a:spLocks noGrp="1"/>
          </p:cNvSpPr>
          <p:nvPr>
            <p:ph type="title"/>
          </p:nvPr>
        </p:nvSpPr>
        <p:spPr>
          <a:xfrm>
            <a:off x="237309" y="0"/>
            <a:ext cx="10515600" cy="1325563"/>
          </a:xfrm>
        </p:spPr>
        <p:txBody>
          <a:bodyPr/>
          <a:lstStyle/>
          <a:p>
            <a:r>
              <a:rPr lang="en-US" dirty="0"/>
              <a:t>Major Functional Components</a:t>
            </a:r>
          </a:p>
        </p:txBody>
      </p:sp>
      <p:sp>
        <p:nvSpPr>
          <p:cNvPr id="2" name="Date Placeholder 1">
            <a:extLst>
              <a:ext uri="{FF2B5EF4-FFF2-40B4-BE49-F238E27FC236}">
                <a16:creationId xmlns:a16="http://schemas.microsoft.com/office/drawing/2014/main" id="{2D4C9B31-34B6-41F7-BD38-ECF3AF84E603}"/>
              </a:ext>
            </a:extLst>
          </p:cNvPr>
          <p:cNvSpPr>
            <a:spLocks noGrp="1"/>
          </p:cNvSpPr>
          <p:nvPr>
            <p:ph type="dt" sz="half" idx="10"/>
          </p:nvPr>
        </p:nvSpPr>
        <p:spPr/>
        <p:txBody>
          <a:bodyPr/>
          <a:lstStyle/>
          <a:p>
            <a:fld id="{69F74438-06E8-45E7-8DB5-45408063E54E}" type="datetime1">
              <a:rPr lang="en-US" smtClean="0"/>
              <a:t>10/7/20</a:t>
            </a:fld>
            <a:endParaRPr lang="en-US" dirty="0"/>
          </a:p>
        </p:txBody>
      </p:sp>
      <p:sp>
        <p:nvSpPr>
          <p:cNvPr id="4" name="Footer Placeholder 3">
            <a:extLst>
              <a:ext uri="{FF2B5EF4-FFF2-40B4-BE49-F238E27FC236}">
                <a16:creationId xmlns:a16="http://schemas.microsoft.com/office/drawing/2014/main" id="{7A4ABF73-BEDC-441F-ADB3-FFFC05BE9B39}"/>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20</a:t>
            </a:fld>
            <a:endParaRPr lang="en-US"/>
          </a:p>
        </p:txBody>
      </p:sp>
      <p:pic>
        <p:nvPicPr>
          <p:cNvPr id="9" name="Picture 8" descr="A close up of a map&#10;&#10;Description automatically generated">
            <a:extLst>
              <a:ext uri="{FF2B5EF4-FFF2-40B4-BE49-F238E27FC236}">
                <a16:creationId xmlns:a16="http://schemas.microsoft.com/office/drawing/2014/main" id="{AD3FFBA5-3294-49D9-989C-852643285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676"/>
            <a:ext cx="12192000" cy="4072647"/>
          </a:xfrm>
          <a:prstGeom prst="rect">
            <a:avLst/>
          </a:prstGeom>
        </p:spPr>
      </p:pic>
    </p:spTree>
    <p:extLst>
      <p:ext uri="{BB962C8B-B14F-4D97-AF65-F5344CB8AC3E}">
        <p14:creationId xmlns:p14="http://schemas.microsoft.com/office/powerpoint/2010/main" val="9871707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A6B9-B818-4E2B-8784-DA67BE51668B}"/>
              </a:ext>
            </a:extLst>
          </p:cNvPr>
          <p:cNvSpPr>
            <a:spLocks noGrp="1"/>
          </p:cNvSpPr>
          <p:nvPr>
            <p:ph type="title"/>
          </p:nvPr>
        </p:nvSpPr>
        <p:spPr>
          <a:xfrm>
            <a:off x="157975" y="225078"/>
            <a:ext cx="4297156" cy="687383"/>
          </a:xfrm>
        </p:spPr>
        <p:txBody>
          <a:bodyPr>
            <a:normAutofit fontScale="90000"/>
          </a:bodyPr>
          <a:lstStyle/>
          <a:p>
            <a:r>
              <a:rPr lang="en-US" dirty="0"/>
              <a:t>Feedback Loop</a:t>
            </a:r>
          </a:p>
        </p:txBody>
      </p:sp>
      <p:sp>
        <p:nvSpPr>
          <p:cNvPr id="3" name="Date Placeholder 2">
            <a:extLst>
              <a:ext uri="{FF2B5EF4-FFF2-40B4-BE49-F238E27FC236}">
                <a16:creationId xmlns:a16="http://schemas.microsoft.com/office/drawing/2014/main" id="{518AADA9-A3C7-479C-AA80-053BA37049A7}"/>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4383B439-7866-448B-89A9-FEB19C5F2725}"/>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5" name="Slide Number Placeholder 4">
            <a:extLst>
              <a:ext uri="{FF2B5EF4-FFF2-40B4-BE49-F238E27FC236}">
                <a16:creationId xmlns:a16="http://schemas.microsoft.com/office/drawing/2014/main" id="{4484FC80-FD67-4DB3-9E4A-6B4931D18429}"/>
              </a:ext>
            </a:extLst>
          </p:cNvPr>
          <p:cNvSpPr>
            <a:spLocks noGrp="1"/>
          </p:cNvSpPr>
          <p:nvPr>
            <p:ph type="sldNum" sz="quarter" idx="12"/>
          </p:nvPr>
        </p:nvSpPr>
        <p:spPr/>
        <p:txBody>
          <a:bodyPr/>
          <a:lstStyle/>
          <a:p>
            <a:fld id="{BC24384F-C969-491A-B746-B529BCC5F8BF}" type="slidenum">
              <a:rPr lang="en-US" smtClean="0"/>
              <a:pPr/>
              <a:t>21</a:t>
            </a:fld>
            <a:endParaRPr lang="en-US" dirty="0"/>
          </a:p>
        </p:txBody>
      </p:sp>
      <p:grpSp>
        <p:nvGrpSpPr>
          <p:cNvPr id="20" name="Group 19">
            <a:extLst>
              <a:ext uri="{FF2B5EF4-FFF2-40B4-BE49-F238E27FC236}">
                <a16:creationId xmlns:a16="http://schemas.microsoft.com/office/drawing/2014/main" id="{CC22BEEB-B51F-414B-9BDB-8A5C64E96347}"/>
              </a:ext>
            </a:extLst>
          </p:cNvPr>
          <p:cNvGrpSpPr/>
          <p:nvPr/>
        </p:nvGrpSpPr>
        <p:grpSpPr>
          <a:xfrm>
            <a:off x="317461" y="1021622"/>
            <a:ext cx="2999487" cy="1470126"/>
            <a:chOff x="2798687" y="2560320"/>
            <a:chExt cx="2999487" cy="1470126"/>
          </a:xfrm>
        </p:grpSpPr>
        <p:grpSp>
          <p:nvGrpSpPr>
            <p:cNvPr id="18" name="Group 17">
              <a:extLst>
                <a:ext uri="{FF2B5EF4-FFF2-40B4-BE49-F238E27FC236}">
                  <a16:creationId xmlns:a16="http://schemas.microsoft.com/office/drawing/2014/main" id="{D67E5E39-448D-4909-B66B-B8A22DA68FE7}"/>
                </a:ext>
              </a:extLst>
            </p:cNvPr>
            <p:cNvGrpSpPr/>
            <p:nvPr/>
          </p:nvGrpSpPr>
          <p:grpSpPr>
            <a:xfrm>
              <a:off x="4515783" y="2878583"/>
              <a:ext cx="1282391" cy="1100834"/>
              <a:chOff x="1293541" y="1690688"/>
              <a:chExt cx="1282391" cy="1100834"/>
            </a:xfrm>
          </p:grpSpPr>
          <p:sp>
            <p:nvSpPr>
              <p:cNvPr id="12" name="Rectangle 11">
                <a:extLst>
                  <a:ext uri="{FF2B5EF4-FFF2-40B4-BE49-F238E27FC236}">
                    <a16:creationId xmlns:a16="http://schemas.microsoft.com/office/drawing/2014/main" id="{B34201C7-FE23-4205-8F71-83F043282D41}"/>
                  </a:ext>
                </a:extLst>
              </p:cNvPr>
              <p:cNvSpPr/>
              <p:nvPr/>
            </p:nvSpPr>
            <p:spPr>
              <a:xfrm>
                <a:off x="2388337" y="1843088"/>
                <a:ext cx="187595" cy="56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EDD2C0-4BA7-4FFC-8C55-C75854936E68}"/>
                  </a:ext>
                </a:extLst>
              </p:cNvPr>
              <p:cNvSpPr/>
              <p:nvPr/>
            </p:nvSpPr>
            <p:spPr>
              <a:xfrm>
                <a:off x="1293541" y="2455127"/>
                <a:ext cx="1282391"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1</a:t>
                </a:r>
              </a:p>
            </p:txBody>
          </p:sp>
          <p:sp>
            <p:nvSpPr>
              <p:cNvPr id="8" name="Rectangle 7">
                <a:extLst>
                  <a:ext uri="{FF2B5EF4-FFF2-40B4-BE49-F238E27FC236}">
                    <a16:creationId xmlns:a16="http://schemas.microsoft.com/office/drawing/2014/main" id="{769A3329-E52C-4F56-895C-804397617628}"/>
                  </a:ext>
                </a:extLst>
              </p:cNvPr>
              <p:cNvSpPr/>
              <p:nvPr/>
            </p:nvSpPr>
            <p:spPr>
              <a:xfrm>
                <a:off x="1293541" y="2069945"/>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5</a:t>
                </a:r>
              </a:p>
            </p:txBody>
          </p:sp>
          <p:sp>
            <p:nvSpPr>
              <p:cNvPr id="9" name="Rectangle 8">
                <a:extLst>
                  <a:ext uri="{FF2B5EF4-FFF2-40B4-BE49-F238E27FC236}">
                    <a16:creationId xmlns:a16="http://schemas.microsoft.com/office/drawing/2014/main" id="{15180E1C-12E5-4CE1-B47B-F310A1A44AB8}"/>
                  </a:ext>
                </a:extLst>
              </p:cNvPr>
              <p:cNvSpPr/>
              <p:nvPr/>
            </p:nvSpPr>
            <p:spPr>
              <a:xfrm>
                <a:off x="2203992" y="2069944"/>
                <a:ext cx="1282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2</a:t>
                </a:r>
              </a:p>
            </p:txBody>
          </p:sp>
          <p:sp>
            <p:nvSpPr>
              <p:cNvPr id="10" name="Rectangle 9">
                <a:extLst>
                  <a:ext uri="{FF2B5EF4-FFF2-40B4-BE49-F238E27FC236}">
                    <a16:creationId xmlns:a16="http://schemas.microsoft.com/office/drawing/2014/main" id="{CC6226B3-C20F-4173-ADE2-73F24FB60F6F}"/>
                  </a:ext>
                </a:extLst>
              </p:cNvPr>
              <p:cNvSpPr/>
              <p:nvPr/>
            </p:nvSpPr>
            <p:spPr>
              <a:xfrm>
                <a:off x="1714268" y="1690689"/>
                <a:ext cx="433619" cy="715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4</a:t>
                </a:r>
              </a:p>
            </p:txBody>
          </p:sp>
          <p:sp>
            <p:nvSpPr>
              <p:cNvPr id="11" name="Rectangle 10">
                <a:extLst>
                  <a:ext uri="{FF2B5EF4-FFF2-40B4-BE49-F238E27FC236}">
                    <a16:creationId xmlns:a16="http://schemas.microsoft.com/office/drawing/2014/main" id="{7916D5FF-47E6-49D5-80CB-2B6B8195307E}"/>
                  </a:ext>
                </a:extLst>
              </p:cNvPr>
              <p:cNvSpPr/>
              <p:nvPr/>
            </p:nvSpPr>
            <p:spPr>
              <a:xfrm>
                <a:off x="2203992" y="1690688"/>
                <a:ext cx="371940"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3</a:t>
                </a:r>
              </a:p>
            </p:txBody>
          </p:sp>
        </p:grpSp>
        <p:grpSp>
          <p:nvGrpSpPr>
            <p:cNvPr id="17" name="Group 16">
              <a:extLst>
                <a:ext uri="{FF2B5EF4-FFF2-40B4-BE49-F238E27FC236}">
                  <a16:creationId xmlns:a16="http://schemas.microsoft.com/office/drawing/2014/main" id="{6B3B4383-8E2E-4B56-AC84-8BC54DB8C52F}"/>
                </a:ext>
              </a:extLst>
            </p:cNvPr>
            <p:cNvGrpSpPr/>
            <p:nvPr/>
          </p:nvGrpSpPr>
          <p:grpSpPr>
            <a:xfrm>
              <a:off x="2798687" y="3108771"/>
              <a:ext cx="1851039" cy="921675"/>
              <a:chOff x="892161" y="2853433"/>
              <a:chExt cx="1851039" cy="921675"/>
            </a:xfrm>
          </p:grpSpPr>
          <p:sp>
            <p:nvSpPr>
              <p:cNvPr id="13" name="Rectangle 12">
                <a:extLst>
                  <a:ext uri="{FF2B5EF4-FFF2-40B4-BE49-F238E27FC236}">
                    <a16:creationId xmlns:a16="http://schemas.microsoft.com/office/drawing/2014/main" id="{0581C56A-3399-4D66-8A0C-9816F2624A40}"/>
                  </a:ext>
                </a:extLst>
              </p:cNvPr>
              <p:cNvSpPr/>
              <p:nvPr/>
            </p:nvSpPr>
            <p:spPr>
              <a:xfrm>
                <a:off x="1650380" y="2946284"/>
                <a:ext cx="356839" cy="336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6</a:t>
                </a:r>
              </a:p>
            </p:txBody>
          </p:sp>
          <p:pic>
            <p:nvPicPr>
              <p:cNvPr id="15" name="Graphic 14" descr="Walk">
                <a:extLst>
                  <a:ext uri="{FF2B5EF4-FFF2-40B4-BE49-F238E27FC236}">
                    <a16:creationId xmlns:a16="http://schemas.microsoft.com/office/drawing/2014/main" id="{94019A4D-67AB-4E48-A196-C51F2850A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161" y="2860708"/>
                <a:ext cx="914400" cy="914400"/>
              </a:xfrm>
              <a:prstGeom prst="rect">
                <a:avLst/>
              </a:prstGeom>
            </p:spPr>
          </p:pic>
          <p:pic>
            <p:nvPicPr>
              <p:cNvPr id="16" name="Graphic 15" descr="Walk">
                <a:extLst>
                  <a:ext uri="{FF2B5EF4-FFF2-40B4-BE49-F238E27FC236}">
                    <a16:creationId xmlns:a16="http://schemas.microsoft.com/office/drawing/2014/main" id="{4792C2CF-62DC-47E0-959C-6846200DE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828800" y="2853433"/>
                <a:ext cx="914400" cy="914400"/>
              </a:xfrm>
              <a:prstGeom prst="rect">
                <a:avLst/>
              </a:prstGeom>
            </p:spPr>
          </p:pic>
        </p:grpSp>
        <p:sp>
          <p:nvSpPr>
            <p:cNvPr id="19" name="Arrow: Curved Down 18">
              <a:extLst>
                <a:ext uri="{FF2B5EF4-FFF2-40B4-BE49-F238E27FC236}">
                  <a16:creationId xmlns:a16="http://schemas.microsoft.com/office/drawing/2014/main" id="{1E2EA00F-95C2-4F25-99C8-BEDDF1AB47F0}"/>
                </a:ext>
              </a:extLst>
            </p:cNvPr>
            <p:cNvSpPr/>
            <p:nvPr/>
          </p:nvSpPr>
          <p:spPr>
            <a:xfrm>
              <a:off x="3735325" y="2560320"/>
              <a:ext cx="1042415" cy="548451"/>
            </a:xfrm>
            <a:prstGeom prst="curved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extBox 22">
            <a:extLst>
              <a:ext uri="{FF2B5EF4-FFF2-40B4-BE49-F238E27FC236}">
                <a16:creationId xmlns:a16="http://schemas.microsoft.com/office/drawing/2014/main" id="{A1377EAA-1443-4E1C-B0C8-C8EED9D993DA}"/>
              </a:ext>
            </a:extLst>
          </p:cNvPr>
          <p:cNvSpPr txBox="1"/>
          <p:nvPr/>
        </p:nvSpPr>
        <p:spPr>
          <a:xfrm>
            <a:off x="776217" y="2579649"/>
            <a:ext cx="2353136" cy="369332"/>
          </a:xfrm>
          <a:prstGeom prst="rect">
            <a:avLst/>
          </a:prstGeom>
          <a:noFill/>
        </p:spPr>
        <p:txBody>
          <a:bodyPr wrap="square" rtlCol="0">
            <a:spAutoFit/>
          </a:bodyPr>
          <a:lstStyle/>
          <a:p>
            <a:r>
              <a:rPr lang="en-US" dirty="0"/>
              <a:t>Pro loading strategy</a:t>
            </a:r>
          </a:p>
        </p:txBody>
      </p:sp>
      <p:grpSp>
        <p:nvGrpSpPr>
          <p:cNvPr id="28" name="Group 27">
            <a:extLst>
              <a:ext uri="{FF2B5EF4-FFF2-40B4-BE49-F238E27FC236}">
                <a16:creationId xmlns:a16="http://schemas.microsoft.com/office/drawing/2014/main" id="{6296AE3A-405E-43B4-97C7-BED6F350E186}"/>
              </a:ext>
            </a:extLst>
          </p:cNvPr>
          <p:cNvGrpSpPr/>
          <p:nvPr/>
        </p:nvGrpSpPr>
        <p:grpSpPr>
          <a:xfrm>
            <a:off x="5644623" y="338015"/>
            <a:ext cx="2762252" cy="2762252"/>
            <a:chOff x="5638800" y="2971800"/>
            <a:chExt cx="914400" cy="914400"/>
          </a:xfrm>
        </p:grpSpPr>
        <p:pic>
          <p:nvPicPr>
            <p:cNvPr id="25" name="Graphic 24" descr="Computer">
              <a:extLst>
                <a:ext uri="{FF2B5EF4-FFF2-40B4-BE49-F238E27FC236}">
                  <a16:creationId xmlns:a16="http://schemas.microsoft.com/office/drawing/2014/main" id="{31CD773D-9F77-4C33-B91A-0B9C2FD58D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pic>
          <p:nvPicPr>
            <p:cNvPr id="27" name="Graphic 26" descr="Brain">
              <a:extLst>
                <a:ext uri="{FF2B5EF4-FFF2-40B4-BE49-F238E27FC236}">
                  <a16:creationId xmlns:a16="http://schemas.microsoft.com/office/drawing/2014/main" id="{6C591E0E-664E-4C05-BDBE-70A4EA1CA5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9336" y="3176825"/>
              <a:ext cx="378889" cy="378889"/>
            </a:xfrm>
            <a:prstGeom prst="rect">
              <a:avLst/>
            </a:prstGeom>
          </p:spPr>
        </p:pic>
      </p:grpSp>
      <p:sp>
        <p:nvSpPr>
          <p:cNvPr id="29" name="TextBox 28">
            <a:extLst>
              <a:ext uri="{FF2B5EF4-FFF2-40B4-BE49-F238E27FC236}">
                <a16:creationId xmlns:a16="http://schemas.microsoft.com/office/drawing/2014/main" id="{8E2EE539-1B14-4502-B409-A4A83288887E}"/>
              </a:ext>
            </a:extLst>
          </p:cNvPr>
          <p:cNvSpPr txBox="1"/>
          <p:nvPr/>
        </p:nvSpPr>
        <p:spPr>
          <a:xfrm>
            <a:off x="6129626" y="2579649"/>
            <a:ext cx="1832345" cy="369332"/>
          </a:xfrm>
          <a:prstGeom prst="rect">
            <a:avLst/>
          </a:prstGeom>
          <a:noFill/>
        </p:spPr>
        <p:txBody>
          <a:bodyPr wrap="square" rtlCol="0">
            <a:spAutoFit/>
          </a:bodyPr>
          <a:lstStyle/>
          <a:p>
            <a:r>
              <a:rPr lang="en-US" dirty="0"/>
              <a:t>Neural Network</a:t>
            </a:r>
          </a:p>
        </p:txBody>
      </p:sp>
      <p:sp>
        <p:nvSpPr>
          <p:cNvPr id="30" name="Arrow: Right 29">
            <a:extLst>
              <a:ext uri="{FF2B5EF4-FFF2-40B4-BE49-F238E27FC236}">
                <a16:creationId xmlns:a16="http://schemas.microsoft.com/office/drawing/2014/main" id="{0DF6A344-330D-4AC5-A413-B3EF9A8F538E}"/>
              </a:ext>
            </a:extLst>
          </p:cNvPr>
          <p:cNvSpPr/>
          <p:nvPr/>
        </p:nvSpPr>
        <p:spPr>
          <a:xfrm>
            <a:off x="3603732" y="1399435"/>
            <a:ext cx="1802870"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Training data</a:t>
            </a:r>
          </a:p>
        </p:txBody>
      </p:sp>
      <p:sp>
        <p:nvSpPr>
          <p:cNvPr id="33" name="TextBox 32">
            <a:extLst>
              <a:ext uri="{FF2B5EF4-FFF2-40B4-BE49-F238E27FC236}">
                <a16:creationId xmlns:a16="http://schemas.microsoft.com/office/drawing/2014/main" id="{5B5B966B-D6C6-4353-9B0B-F86EE92E38D4}"/>
              </a:ext>
            </a:extLst>
          </p:cNvPr>
          <p:cNvSpPr txBox="1"/>
          <p:nvPr/>
        </p:nvSpPr>
        <p:spPr>
          <a:xfrm>
            <a:off x="2345527" y="5365715"/>
            <a:ext cx="2471745" cy="369332"/>
          </a:xfrm>
          <a:prstGeom prst="rect">
            <a:avLst/>
          </a:prstGeom>
          <a:noFill/>
        </p:spPr>
        <p:txBody>
          <a:bodyPr wrap="square" rtlCol="0">
            <a:spAutoFit/>
          </a:bodyPr>
          <a:lstStyle/>
          <a:p>
            <a:r>
              <a:rPr lang="en-US" dirty="0"/>
              <a:t>User gives feedback</a:t>
            </a:r>
          </a:p>
        </p:txBody>
      </p:sp>
      <p:grpSp>
        <p:nvGrpSpPr>
          <p:cNvPr id="42" name="Group 41">
            <a:extLst>
              <a:ext uri="{FF2B5EF4-FFF2-40B4-BE49-F238E27FC236}">
                <a16:creationId xmlns:a16="http://schemas.microsoft.com/office/drawing/2014/main" id="{A8941759-DE2F-44E1-837D-5E9557B63127}"/>
              </a:ext>
            </a:extLst>
          </p:cNvPr>
          <p:cNvGrpSpPr/>
          <p:nvPr/>
        </p:nvGrpSpPr>
        <p:grpSpPr>
          <a:xfrm>
            <a:off x="2489950" y="3202607"/>
            <a:ext cx="2182898" cy="2182898"/>
            <a:chOff x="3816879" y="3420864"/>
            <a:chExt cx="2182898" cy="2182898"/>
          </a:xfrm>
        </p:grpSpPr>
        <p:pic>
          <p:nvPicPr>
            <p:cNvPr id="41" name="Graphic 40" descr="Couch">
              <a:extLst>
                <a:ext uri="{FF2B5EF4-FFF2-40B4-BE49-F238E27FC236}">
                  <a16:creationId xmlns:a16="http://schemas.microsoft.com/office/drawing/2014/main" id="{2453B284-5382-4DFA-9E6F-03558D230A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19114" y="3879507"/>
              <a:ext cx="489174" cy="489174"/>
            </a:xfrm>
            <a:prstGeom prst="rect">
              <a:avLst/>
            </a:prstGeom>
          </p:spPr>
        </p:pic>
        <p:pic>
          <p:nvPicPr>
            <p:cNvPr id="39" name="Graphic 38" descr="Box">
              <a:extLst>
                <a:ext uri="{FF2B5EF4-FFF2-40B4-BE49-F238E27FC236}">
                  <a16:creationId xmlns:a16="http://schemas.microsoft.com/office/drawing/2014/main" id="{6ED69196-E47C-40BF-AF0C-7A5B6848A4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19114" y="4572031"/>
              <a:ext cx="489174" cy="489174"/>
            </a:xfrm>
            <a:prstGeom prst="rect">
              <a:avLst/>
            </a:prstGeom>
          </p:spPr>
        </p:pic>
        <p:pic>
          <p:nvPicPr>
            <p:cNvPr id="32" name="Graphic 31" descr="Smart Phone">
              <a:extLst>
                <a:ext uri="{FF2B5EF4-FFF2-40B4-BE49-F238E27FC236}">
                  <a16:creationId xmlns:a16="http://schemas.microsoft.com/office/drawing/2014/main" id="{21F34FBC-5B61-43A1-A4AB-A9690AA13C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79" y="3420864"/>
              <a:ext cx="2182898" cy="2182898"/>
            </a:xfrm>
            <a:prstGeom prst="rect">
              <a:avLst/>
            </a:prstGeom>
          </p:spPr>
        </p:pic>
        <p:pic>
          <p:nvPicPr>
            <p:cNvPr id="35" name="Graphic 34" descr="Checkmark">
              <a:extLst>
                <a:ext uri="{FF2B5EF4-FFF2-40B4-BE49-F238E27FC236}">
                  <a16:creationId xmlns:a16="http://schemas.microsoft.com/office/drawing/2014/main" id="{6B1CDA88-68A5-4A41-8053-05357DC5EF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10375" y="4717207"/>
              <a:ext cx="256309" cy="256309"/>
            </a:xfrm>
            <a:prstGeom prst="rect">
              <a:avLst/>
            </a:prstGeom>
          </p:spPr>
        </p:pic>
        <p:pic>
          <p:nvPicPr>
            <p:cNvPr id="37" name="Graphic 36" descr="Close">
              <a:extLst>
                <a:ext uri="{FF2B5EF4-FFF2-40B4-BE49-F238E27FC236}">
                  <a16:creationId xmlns:a16="http://schemas.microsoft.com/office/drawing/2014/main" id="{D0D9EDE0-32F9-43AF-A3AA-CC00744F65A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10374" y="4009165"/>
              <a:ext cx="256310" cy="256310"/>
            </a:xfrm>
            <a:prstGeom prst="rect">
              <a:avLst/>
            </a:prstGeom>
          </p:spPr>
        </p:pic>
      </p:grpSp>
      <p:sp>
        <p:nvSpPr>
          <p:cNvPr id="43" name="Arrow: Bent 42">
            <a:extLst>
              <a:ext uri="{FF2B5EF4-FFF2-40B4-BE49-F238E27FC236}">
                <a16:creationId xmlns:a16="http://schemas.microsoft.com/office/drawing/2014/main" id="{37C88B24-B524-4BF0-8E0C-AE7D3D6124CD}"/>
              </a:ext>
            </a:extLst>
          </p:cNvPr>
          <p:cNvSpPr/>
          <p:nvPr/>
        </p:nvSpPr>
        <p:spPr>
          <a:xfrm rot="16200000">
            <a:off x="1477754" y="3303792"/>
            <a:ext cx="1670779" cy="1263732"/>
          </a:xfrm>
          <a:prstGeom prst="ben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TextBox 43">
            <a:extLst>
              <a:ext uri="{FF2B5EF4-FFF2-40B4-BE49-F238E27FC236}">
                <a16:creationId xmlns:a16="http://schemas.microsoft.com/office/drawing/2014/main" id="{0EC14DF1-03D1-45C1-9CDC-71F50D83E22B}"/>
              </a:ext>
            </a:extLst>
          </p:cNvPr>
          <p:cNvSpPr txBox="1"/>
          <p:nvPr/>
        </p:nvSpPr>
        <p:spPr>
          <a:xfrm>
            <a:off x="74390" y="3432435"/>
            <a:ext cx="2471745" cy="1200329"/>
          </a:xfrm>
          <a:prstGeom prst="rect">
            <a:avLst/>
          </a:prstGeom>
          <a:noFill/>
        </p:spPr>
        <p:txBody>
          <a:bodyPr wrap="square" rtlCol="0">
            <a:spAutoFit/>
          </a:bodyPr>
          <a:lstStyle/>
          <a:p>
            <a:r>
              <a:rPr lang="en-US" dirty="0"/>
              <a:t>Incorporate Feedback in to training data generation</a:t>
            </a:r>
          </a:p>
        </p:txBody>
      </p:sp>
      <p:grpSp>
        <p:nvGrpSpPr>
          <p:cNvPr id="56" name="Group 55">
            <a:extLst>
              <a:ext uri="{FF2B5EF4-FFF2-40B4-BE49-F238E27FC236}">
                <a16:creationId xmlns:a16="http://schemas.microsoft.com/office/drawing/2014/main" id="{3748F59B-EC25-4F5F-86CC-35D4F3316E1B}"/>
              </a:ext>
            </a:extLst>
          </p:cNvPr>
          <p:cNvGrpSpPr/>
          <p:nvPr/>
        </p:nvGrpSpPr>
        <p:grpSpPr>
          <a:xfrm>
            <a:off x="9708033" y="565979"/>
            <a:ext cx="2193890" cy="2193890"/>
            <a:chOff x="9596367" y="706051"/>
            <a:chExt cx="2193890" cy="2193890"/>
          </a:xfrm>
        </p:grpSpPr>
        <p:grpSp>
          <p:nvGrpSpPr>
            <p:cNvPr id="55" name="Group 54">
              <a:extLst>
                <a:ext uri="{FF2B5EF4-FFF2-40B4-BE49-F238E27FC236}">
                  <a16:creationId xmlns:a16="http://schemas.microsoft.com/office/drawing/2014/main" id="{F13911BF-5A57-4CD7-A6B4-ACD0E126AD90}"/>
                </a:ext>
              </a:extLst>
            </p:cNvPr>
            <p:cNvGrpSpPr/>
            <p:nvPr/>
          </p:nvGrpSpPr>
          <p:grpSpPr>
            <a:xfrm>
              <a:off x="10215093" y="1495743"/>
              <a:ext cx="1003096" cy="911144"/>
              <a:chOff x="8773186" y="1195968"/>
              <a:chExt cx="3482920" cy="3163647"/>
            </a:xfrm>
          </p:grpSpPr>
          <p:pic>
            <p:nvPicPr>
              <p:cNvPr id="46" name="Graphic 45" descr="Box">
                <a:extLst>
                  <a:ext uri="{FF2B5EF4-FFF2-40B4-BE49-F238E27FC236}">
                    <a16:creationId xmlns:a16="http://schemas.microsoft.com/office/drawing/2014/main" id="{0CE3C54D-8F48-4586-8AC4-E7417401D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6581" y="1195968"/>
                <a:ext cx="914400" cy="914400"/>
              </a:xfrm>
              <a:prstGeom prst="rect">
                <a:avLst/>
              </a:prstGeom>
            </p:spPr>
          </p:pic>
          <p:pic>
            <p:nvPicPr>
              <p:cNvPr id="48" name="Graphic 47" descr="Couch">
                <a:extLst>
                  <a:ext uri="{FF2B5EF4-FFF2-40B4-BE49-F238E27FC236}">
                    <a16:creationId xmlns:a16="http://schemas.microsoft.com/office/drawing/2014/main" id="{7A611759-71C5-440C-A252-AB5B3CB939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73186" y="2125347"/>
                <a:ext cx="2234268" cy="2234268"/>
              </a:xfrm>
              <a:prstGeom prst="rect">
                <a:avLst/>
              </a:prstGeom>
            </p:spPr>
          </p:pic>
          <p:pic>
            <p:nvPicPr>
              <p:cNvPr id="50" name="Graphic 49" descr="Lamp">
                <a:extLst>
                  <a:ext uri="{FF2B5EF4-FFF2-40B4-BE49-F238E27FC236}">
                    <a16:creationId xmlns:a16="http://schemas.microsoft.com/office/drawing/2014/main" id="{6F04EE25-BE83-44BD-B484-04EA2B85336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0723" y="1257843"/>
                <a:ext cx="1745383" cy="2467809"/>
              </a:xfrm>
              <a:prstGeom prst="rect">
                <a:avLst/>
              </a:prstGeom>
            </p:spPr>
          </p:pic>
          <p:pic>
            <p:nvPicPr>
              <p:cNvPr id="51" name="Graphic 50" descr="Box">
                <a:extLst>
                  <a:ext uri="{FF2B5EF4-FFF2-40B4-BE49-F238E27FC236}">
                    <a16:creationId xmlns:a16="http://schemas.microsoft.com/office/drawing/2014/main" id="{A424AA62-C9FD-4C12-B414-DF107A65B0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36716" y="1805606"/>
                <a:ext cx="914400" cy="914400"/>
              </a:xfrm>
              <a:prstGeom prst="rect">
                <a:avLst/>
              </a:prstGeom>
            </p:spPr>
          </p:pic>
          <p:pic>
            <p:nvPicPr>
              <p:cNvPr id="52" name="Graphic 51" descr="Box">
                <a:extLst>
                  <a:ext uri="{FF2B5EF4-FFF2-40B4-BE49-F238E27FC236}">
                    <a16:creationId xmlns:a16="http://schemas.microsoft.com/office/drawing/2014/main" id="{328B00F6-16A5-4E1B-AFBA-148D1F4841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056446" y="1805606"/>
                <a:ext cx="914400" cy="914400"/>
              </a:xfrm>
              <a:prstGeom prst="rect">
                <a:avLst/>
              </a:prstGeom>
            </p:spPr>
          </p:pic>
        </p:grpSp>
        <p:pic>
          <p:nvPicPr>
            <p:cNvPr id="54" name="Graphic 53" descr="Smart Phone">
              <a:extLst>
                <a:ext uri="{FF2B5EF4-FFF2-40B4-BE49-F238E27FC236}">
                  <a16:creationId xmlns:a16="http://schemas.microsoft.com/office/drawing/2014/main" id="{ED1DC79B-3B97-43D6-AE01-360D56FA33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96367" y="706051"/>
              <a:ext cx="2193890" cy="2193890"/>
            </a:xfrm>
            <a:prstGeom prst="rect">
              <a:avLst/>
            </a:prstGeom>
          </p:spPr>
        </p:pic>
      </p:grpSp>
      <p:sp>
        <p:nvSpPr>
          <p:cNvPr id="57" name="TextBox 56">
            <a:extLst>
              <a:ext uri="{FF2B5EF4-FFF2-40B4-BE49-F238E27FC236}">
                <a16:creationId xmlns:a16="http://schemas.microsoft.com/office/drawing/2014/main" id="{F6FA2333-6D3F-43C0-8411-6CA7FF062CB2}"/>
              </a:ext>
            </a:extLst>
          </p:cNvPr>
          <p:cNvSpPr txBox="1"/>
          <p:nvPr/>
        </p:nvSpPr>
        <p:spPr>
          <a:xfrm>
            <a:off x="10117850" y="2687024"/>
            <a:ext cx="2040167" cy="923330"/>
          </a:xfrm>
          <a:prstGeom prst="rect">
            <a:avLst/>
          </a:prstGeom>
          <a:noFill/>
        </p:spPr>
        <p:txBody>
          <a:bodyPr wrap="square" rtlCol="0">
            <a:spAutoFit/>
          </a:bodyPr>
          <a:lstStyle/>
          <a:p>
            <a:r>
              <a:rPr lang="en-US" dirty="0"/>
              <a:t>App generates 3D models of objects to move</a:t>
            </a:r>
          </a:p>
        </p:txBody>
      </p:sp>
      <p:sp>
        <p:nvSpPr>
          <p:cNvPr id="58" name="Arrow: Right 57">
            <a:extLst>
              <a:ext uri="{FF2B5EF4-FFF2-40B4-BE49-F238E27FC236}">
                <a16:creationId xmlns:a16="http://schemas.microsoft.com/office/drawing/2014/main" id="{361BD2C4-DE82-40A1-A47E-C52BD0086BCE}"/>
              </a:ext>
            </a:extLst>
          </p:cNvPr>
          <p:cNvSpPr/>
          <p:nvPr/>
        </p:nvSpPr>
        <p:spPr>
          <a:xfrm rot="20210816" flipH="1">
            <a:off x="8432477" y="1055660"/>
            <a:ext cx="1579236"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Input</a:t>
            </a:r>
          </a:p>
        </p:txBody>
      </p:sp>
      <p:sp>
        <p:nvSpPr>
          <p:cNvPr id="59" name="Arrow: Right 58">
            <a:extLst>
              <a:ext uri="{FF2B5EF4-FFF2-40B4-BE49-F238E27FC236}">
                <a16:creationId xmlns:a16="http://schemas.microsoft.com/office/drawing/2014/main" id="{21C9FB15-534D-414B-A21C-08887081E663}"/>
              </a:ext>
            </a:extLst>
          </p:cNvPr>
          <p:cNvSpPr/>
          <p:nvPr/>
        </p:nvSpPr>
        <p:spPr>
          <a:xfrm rot="2028367">
            <a:off x="8219260" y="3010622"/>
            <a:ext cx="1811551" cy="86337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1C385"/>
                </a:solidFill>
              </a:rPr>
              <a:t>Output</a:t>
            </a:r>
          </a:p>
        </p:txBody>
      </p:sp>
      <p:grpSp>
        <p:nvGrpSpPr>
          <p:cNvPr id="83" name="Group 82">
            <a:extLst>
              <a:ext uri="{FF2B5EF4-FFF2-40B4-BE49-F238E27FC236}">
                <a16:creationId xmlns:a16="http://schemas.microsoft.com/office/drawing/2014/main" id="{C73C7E9D-B545-4AC5-9A9D-B2AB71AA86D1}"/>
              </a:ext>
            </a:extLst>
          </p:cNvPr>
          <p:cNvGrpSpPr/>
          <p:nvPr/>
        </p:nvGrpSpPr>
        <p:grpSpPr>
          <a:xfrm>
            <a:off x="9671471" y="3884151"/>
            <a:ext cx="2193890" cy="2509149"/>
            <a:chOff x="8575760" y="3884151"/>
            <a:chExt cx="2193890" cy="2509149"/>
          </a:xfrm>
        </p:grpSpPr>
        <p:pic>
          <p:nvPicPr>
            <p:cNvPr id="64" name="Graphic 63" descr="Couch">
              <a:extLst>
                <a:ext uri="{FF2B5EF4-FFF2-40B4-BE49-F238E27FC236}">
                  <a16:creationId xmlns:a16="http://schemas.microsoft.com/office/drawing/2014/main" id="{B7C622D4-5324-4DCD-9821-DE9FFF666F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11072" y="4928773"/>
              <a:ext cx="643479" cy="643479"/>
            </a:xfrm>
            <a:prstGeom prst="rect">
              <a:avLst/>
            </a:prstGeom>
          </p:spPr>
        </p:pic>
        <p:pic>
          <p:nvPicPr>
            <p:cNvPr id="65" name="Graphic 64" descr="Lamp">
              <a:extLst>
                <a:ext uri="{FF2B5EF4-FFF2-40B4-BE49-F238E27FC236}">
                  <a16:creationId xmlns:a16="http://schemas.microsoft.com/office/drawing/2014/main" id="{72B7C2E4-6518-41F7-AAD5-17692C2248F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29888" y="4602783"/>
              <a:ext cx="502678" cy="710740"/>
            </a:xfrm>
            <a:prstGeom prst="rect">
              <a:avLst/>
            </a:prstGeom>
          </p:spPr>
        </p:pic>
        <p:pic>
          <p:nvPicPr>
            <p:cNvPr id="62" name="Graphic 61" descr="Smart Phone">
              <a:extLst>
                <a:ext uri="{FF2B5EF4-FFF2-40B4-BE49-F238E27FC236}">
                  <a16:creationId xmlns:a16="http://schemas.microsoft.com/office/drawing/2014/main" id="{B07F2C9B-A0B7-4A50-87CE-C88F661295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75760" y="3884151"/>
              <a:ext cx="2193890" cy="2193890"/>
            </a:xfrm>
            <a:prstGeom prst="rect">
              <a:avLst/>
            </a:prstGeom>
          </p:spPr>
        </p:pic>
        <p:sp>
          <p:nvSpPr>
            <p:cNvPr id="68" name="TextBox 67">
              <a:extLst>
                <a:ext uri="{FF2B5EF4-FFF2-40B4-BE49-F238E27FC236}">
                  <a16:creationId xmlns:a16="http://schemas.microsoft.com/office/drawing/2014/main" id="{8A3D670A-06D2-4A15-B165-62A823A268BA}"/>
                </a:ext>
              </a:extLst>
            </p:cNvPr>
            <p:cNvSpPr txBox="1"/>
            <p:nvPr/>
          </p:nvSpPr>
          <p:spPr>
            <a:xfrm>
              <a:off x="9008612" y="6023968"/>
              <a:ext cx="1639886" cy="369332"/>
            </a:xfrm>
            <a:prstGeom prst="rect">
              <a:avLst/>
            </a:prstGeom>
            <a:noFill/>
          </p:spPr>
          <p:txBody>
            <a:bodyPr wrap="square" rtlCol="0">
              <a:spAutoFit/>
            </a:bodyPr>
            <a:lstStyle/>
            <a:p>
              <a:r>
                <a:rPr lang="en-US" dirty="0"/>
                <a:t>Loading Plan</a:t>
              </a:r>
            </a:p>
          </p:txBody>
        </p:sp>
        <p:sp>
          <p:nvSpPr>
            <p:cNvPr id="70" name="Rectangle 69">
              <a:extLst>
                <a:ext uri="{FF2B5EF4-FFF2-40B4-BE49-F238E27FC236}">
                  <a16:creationId xmlns:a16="http://schemas.microsoft.com/office/drawing/2014/main" id="{0B2A98AA-5B81-475A-B14E-4D2207C6C6C6}"/>
                </a:ext>
              </a:extLst>
            </p:cNvPr>
            <p:cNvSpPr/>
            <p:nvPr/>
          </p:nvSpPr>
          <p:spPr>
            <a:xfrm>
              <a:off x="9420477" y="5076824"/>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1" name="Rectangle 70">
              <a:extLst>
                <a:ext uri="{FF2B5EF4-FFF2-40B4-BE49-F238E27FC236}">
                  <a16:creationId xmlns:a16="http://schemas.microsoft.com/office/drawing/2014/main" id="{49DABD4F-C476-4ADD-AF15-BAFC906FD771}"/>
                </a:ext>
              </a:extLst>
            </p:cNvPr>
            <p:cNvSpPr/>
            <p:nvPr/>
          </p:nvSpPr>
          <p:spPr>
            <a:xfrm>
              <a:off x="9427471" y="465214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sp>
          <p:nvSpPr>
            <p:cNvPr id="72" name="Rectangle 71">
              <a:extLst>
                <a:ext uri="{FF2B5EF4-FFF2-40B4-BE49-F238E27FC236}">
                  <a16:creationId xmlns:a16="http://schemas.microsoft.com/office/drawing/2014/main" id="{F3845F33-E6DA-4D08-B36C-61D8077E9758}"/>
                </a:ext>
              </a:extLst>
            </p:cNvPr>
            <p:cNvSpPr/>
            <p:nvPr/>
          </p:nvSpPr>
          <p:spPr>
            <a:xfrm>
              <a:off x="9427471" y="4865913"/>
              <a:ext cx="218823" cy="206597"/>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D1A1"/>
                </a:solidFill>
              </a:endParaRPr>
            </a:p>
          </p:txBody>
        </p:sp>
      </p:grpSp>
      <p:grpSp>
        <p:nvGrpSpPr>
          <p:cNvPr id="82" name="Group 81">
            <a:extLst>
              <a:ext uri="{FF2B5EF4-FFF2-40B4-BE49-F238E27FC236}">
                <a16:creationId xmlns:a16="http://schemas.microsoft.com/office/drawing/2014/main" id="{7B5D95CF-A872-4F32-9144-E1BADA803067}"/>
              </a:ext>
            </a:extLst>
          </p:cNvPr>
          <p:cNvGrpSpPr/>
          <p:nvPr/>
        </p:nvGrpSpPr>
        <p:grpSpPr>
          <a:xfrm>
            <a:off x="5434396" y="3248775"/>
            <a:ext cx="3499991" cy="2806736"/>
            <a:chOff x="4949402" y="2484148"/>
            <a:chExt cx="3499991" cy="2806736"/>
          </a:xfrm>
        </p:grpSpPr>
        <p:pic>
          <p:nvPicPr>
            <p:cNvPr id="77" name="Graphic 76" descr="Truck">
              <a:extLst>
                <a:ext uri="{FF2B5EF4-FFF2-40B4-BE49-F238E27FC236}">
                  <a16:creationId xmlns:a16="http://schemas.microsoft.com/office/drawing/2014/main" id="{A1D1CDED-88CA-4714-BF69-A4CDBD812FB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115036" y="2484148"/>
              <a:ext cx="2334357" cy="2334357"/>
            </a:xfrm>
            <a:prstGeom prst="rect">
              <a:avLst/>
            </a:prstGeom>
          </p:spPr>
        </p:pic>
        <p:grpSp>
          <p:nvGrpSpPr>
            <p:cNvPr id="81" name="Group 80">
              <a:extLst>
                <a:ext uri="{FF2B5EF4-FFF2-40B4-BE49-F238E27FC236}">
                  <a16:creationId xmlns:a16="http://schemas.microsoft.com/office/drawing/2014/main" id="{E142056D-3D76-4CAA-84F3-C7912262492A}"/>
                </a:ext>
              </a:extLst>
            </p:cNvPr>
            <p:cNvGrpSpPr/>
            <p:nvPr/>
          </p:nvGrpSpPr>
          <p:grpSpPr>
            <a:xfrm>
              <a:off x="4949402" y="3842195"/>
              <a:ext cx="2827779" cy="1448689"/>
              <a:chOff x="4949402" y="3842195"/>
              <a:chExt cx="2827779" cy="1448689"/>
            </a:xfrm>
          </p:grpSpPr>
          <p:pic>
            <p:nvPicPr>
              <p:cNvPr id="73" name="Graphic 72" descr="Walk">
                <a:extLst>
                  <a:ext uri="{FF2B5EF4-FFF2-40B4-BE49-F238E27FC236}">
                    <a16:creationId xmlns:a16="http://schemas.microsoft.com/office/drawing/2014/main" id="{956CF338-0503-47D0-A06F-FE06C13D6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402" y="4248884"/>
                <a:ext cx="914400" cy="914400"/>
              </a:xfrm>
              <a:prstGeom prst="rect">
                <a:avLst/>
              </a:prstGeom>
            </p:spPr>
          </p:pic>
          <p:pic>
            <p:nvPicPr>
              <p:cNvPr id="74" name="Graphic 73" descr="Walk">
                <a:extLst>
                  <a:ext uri="{FF2B5EF4-FFF2-40B4-BE49-F238E27FC236}">
                    <a16:creationId xmlns:a16="http://schemas.microsoft.com/office/drawing/2014/main" id="{26F7B47D-36C2-4462-BA5A-2DB22F7A7C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862781" y="4247406"/>
                <a:ext cx="914400" cy="914400"/>
              </a:xfrm>
              <a:prstGeom prst="rect">
                <a:avLst/>
              </a:prstGeom>
            </p:spPr>
          </p:pic>
          <p:pic>
            <p:nvPicPr>
              <p:cNvPr id="80" name="Graphic 79" descr="Couch">
                <a:extLst>
                  <a:ext uri="{FF2B5EF4-FFF2-40B4-BE49-F238E27FC236}">
                    <a16:creationId xmlns:a16="http://schemas.microsoft.com/office/drawing/2014/main" id="{2A6F5A95-5BBC-49AE-B8A5-3FE071289B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0389" y="3842195"/>
                <a:ext cx="1448689" cy="1448689"/>
              </a:xfrm>
              <a:prstGeom prst="rect">
                <a:avLst/>
              </a:prstGeom>
            </p:spPr>
          </p:pic>
        </p:grpSp>
      </p:grpSp>
      <p:sp>
        <p:nvSpPr>
          <p:cNvPr id="84" name="TextBox 83">
            <a:extLst>
              <a:ext uri="{FF2B5EF4-FFF2-40B4-BE49-F238E27FC236}">
                <a16:creationId xmlns:a16="http://schemas.microsoft.com/office/drawing/2014/main" id="{8F808962-1F47-4028-B2F7-F33EFA8A86A9}"/>
              </a:ext>
            </a:extLst>
          </p:cNvPr>
          <p:cNvSpPr txBox="1"/>
          <p:nvPr/>
        </p:nvSpPr>
        <p:spPr>
          <a:xfrm>
            <a:off x="6111701" y="5900638"/>
            <a:ext cx="2471745" cy="369332"/>
          </a:xfrm>
          <a:prstGeom prst="rect">
            <a:avLst/>
          </a:prstGeom>
          <a:noFill/>
        </p:spPr>
        <p:txBody>
          <a:bodyPr wrap="square" rtlCol="0">
            <a:spAutoFit/>
          </a:bodyPr>
          <a:lstStyle/>
          <a:p>
            <a:r>
              <a:rPr lang="en-US" dirty="0"/>
              <a:t>User follows plan</a:t>
            </a:r>
          </a:p>
        </p:txBody>
      </p:sp>
      <p:sp>
        <p:nvSpPr>
          <p:cNvPr id="85" name="Arrow: Left 84">
            <a:extLst>
              <a:ext uri="{FF2B5EF4-FFF2-40B4-BE49-F238E27FC236}">
                <a16:creationId xmlns:a16="http://schemas.microsoft.com/office/drawing/2014/main" id="{9B358110-C03B-4D80-9913-1A1FA252F70B}"/>
              </a:ext>
            </a:extLst>
          </p:cNvPr>
          <p:cNvSpPr/>
          <p:nvPr/>
        </p:nvSpPr>
        <p:spPr>
          <a:xfrm>
            <a:off x="8309384" y="5147493"/>
            <a:ext cx="1645391"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Instructions</a:t>
            </a:r>
          </a:p>
        </p:txBody>
      </p:sp>
      <p:sp>
        <p:nvSpPr>
          <p:cNvPr id="86" name="Arrow: Left 85">
            <a:extLst>
              <a:ext uri="{FF2B5EF4-FFF2-40B4-BE49-F238E27FC236}">
                <a16:creationId xmlns:a16="http://schemas.microsoft.com/office/drawing/2014/main" id="{E8C01911-0936-49CC-8A57-2E60E35ABDDA}"/>
              </a:ext>
            </a:extLst>
          </p:cNvPr>
          <p:cNvSpPr/>
          <p:nvPr/>
        </p:nvSpPr>
        <p:spPr>
          <a:xfrm>
            <a:off x="4575368" y="4047218"/>
            <a:ext cx="1593588" cy="6434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DD1A1"/>
                </a:solidFill>
              </a:rPr>
              <a:t>Experience</a:t>
            </a:r>
          </a:p>
        </p:txBody>
      </p:sp>
    </p:spTree>
    <p:extLst>
      <p:ext uri="{BB962C8B-B14F-4D97-AF65-F5344CB8AC3E}">
        <p14:creationId xmlns:p14="http://schemas.microsoft.com/office/powerpoint/2010/main" val="216325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22</a:t>
            </a:fld>
            <a:endParaRPr lang="en-US" dirty="0"/>
          </a:p>
        </p:txBody>
      </p:sp>
      <p:sp>
        <p:nvSpPr>
          <p:cNvPr id="7" name="Date Placeholder 6">
            <a:extLst>
              <a:ext uri="{FF2B5EF4-FFF2-40B4-BE49-F238E27FC236}">
                <a16:creationId xmlns:a16="http://schemas.microsoft.com/office/drawing/2014/main" id="{AF2CCB58-781C-4C6A-BCFA-0E8C61F208BB}"/>
              </a:ext>
            </a:extLst>
          </p:cNvPr>
          <p:cNvSpPr>
            <a:spLocks noGrp="1"/>
          </p:cNvSpPr>
          <p:nvPr>
            <p:ph type="dt" sz="half" idx="10"/>
          </p:nvPr>
        </p:nvSpPr>
        <p:spPr/>
        <p:txBody>
          <a:bodyPr/>
          <a:lstStyle/>
          <a:p>
            <a:fld id="{6D927B9E-021D-4F3F-800D-F4B00D9C08A8}" type="datetime1">
              <a:rPr lang="en-US" smtClean="0"/>
              <a:t>10/7/20</a:t>
            </a:fld>
            <a:endParaRPr lang="en-US" dirty="0"/>
          </a:p>
        </p:txBody>
      </p:sp>
      <p:sp>
        <p:nvSpPr>
          <p:cNvPr id="8" name="Footer Placeholder 7">
            <a:extLst>
              <a:ext uri="{FF2B5EF4-FFF2-40B4-BE49-F238E27FC236}">
                <a16:creationId xmlns:a16="http://schemas.microsoft.com/office/drawing/2014/main" id="{B68E6803-AF1F-435B-B9FC-28801F06923F}"/>
              </a:ext>
            </a:extLst>
          </p:cNvPr>
          <p:cNvSpPr>
            <a:spLocks noGrp="1"/>
          </p:cNvSpPr>
          <p:nvPr>
            <p:ph type="ftr" sz="quarter" idx="11"/>
          </p:nvPr>
        </p:nvSpPr>
        <p:spPr/>
        <p:txBody>
          <a:bodyPr/>
          <a:lstStyle/>
          <a:p>
            <a:r>
              <a:rPr lang="en-US"/>
              <a:t>CS 410 – Team Yellow – Load.In – Feasibility </a:t>
            </a:r>
            <a:endParaRPr lang="en-US" dirty="0"/>
          </a:p>
        </p:txBody>
      </p:sp>
      <p:sp>
        <p:nvSpPr>
          <p:cNvPr id="3" name="Title 2">
            <a:extLst>
              <a:ext uri="{FF2B5EF4-FFF2-40B4-BE49-F238E27FC236}">
                <a16:creationId xmlns:a16="http://schemas.microsoft.com/office/drawing/2014/main" id="{C8F38EFD-4187-48B5-BC9E-9494E29D9C7A}"/>
              </a:ext>
            </a:extLst>
          </p:cNvPr>
          <p:cNvSpPr>
            <a:spLocks noGrp="1"/>
          </p:cNvSpPr>
          <p:nvPr>
            <p:ph type="title"/>
          </p:nvPr>
        </p:nvSpPr>
        <p:spPr>
          <a:xfrm>
            <a:off x="639939" y="247609"/>
            <a:ext cx="10515600" cy="994170"/>
          </a:xfrm>
        </p:spPr>
        <p:txBody>
          <a:bodyPr/>
          <a:lstStyle/>
          <a:p>
            <a:r>
              <a:rPr lang="en-US" dirty="0"/>
              <a:t>What Load.In Will Do</a:t>
            </a:r>
          </a:p>
        </p:txBody>
      </p:sp>
      <p:sp>
        <p:nvSpPr>
          <p:cNvPr id="9" name="Rectangle 8">
            <a:extLst>
              <a:ext uri="{FF2B5EF4-FFF2-40B4-BE49-F238E27FC236}">
                <a16:creationId xmlns:a16="http://schemas.microsoft.com/office/drawing/2014/main" id="{7FD2AA8F-C5F0-4534-AB3E-D717CBA9CF24}"/>
              </a:ext>
            </a:extLst>
          </p:cNvPr>
          <p:cNvSpPr/>
          <p:nvPr/>
        </p:nvSpPr>
        <p:spPr>
          <a:xfrm>
            <a:off x="733776" y="1396738"/>
            <a:ext cx="5170313" cy="4816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Assist in the packing process with expert advice</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Catalog with photos all boxes, furniture, and other items that are going to be placed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Generate instructions for properly loading the truck based on weight distribution, item safety, best fit space utilization, and item(s) priority</a:t>
            </a:r>
          </a:p>
        </p:txBody>
      </p:sp>
      <p:sp>
        <p:nvSpPr>
          <p:cNvPr id="11" name="Rectangle 10">
            <a:extLst>
              <a:ext uri="{FF2B5EF4-FFF2-40B4-BE49-F238E27FC236}">
                <a16:creationId xmlns:a16="http://schemas.microsoft.com/office/drawing/2014/main" id="{15598140-A292-4D2E-812E-6C39071FE899}"/>
              </a:ext>
            </a:extLst>
          </p:cNvPr>
          <p:cNvSpPr/>
          <p:nvPr/>
        </p:nvSpPr>
        <p:spPr>
          <a:xfrm>
            <a:off x="6096000" y="1416232"/>
            <a:ext cx="5463821" cy="4421723"/>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Use photos taken to Create a 3D model of how everything should be expertly packed in the truck</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Will provide location information for different boxes and items within the truck using 3D model and cataloging</a:t>
            </a:r>
            <a:br>
              <a:rPr lang="en-US" sz="2400" b="1" dirty="0">
                <a:latin typeface="Calibri" panose="020F0502020204030204" pitchFamily="34" charset="0"/>
                <a:ea typeface="Calibri" panose="020F0502020204030204" pitchFamily="34" charset="0"/>
                <a:cs typeface="Times New Roman" panose="02020603050405020304" pitchFamily="18" charset="0"/>
              </a:rPr>
            </a:b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b="1" dirty="0">
                <a:latin typeface="Calibri" panose="020F0502020204030204" pitchFamily="34" charset="0"/>
                <a:ea typeface="Calibri" panose="020F0502020204030204" pitchFamily="34" charset="0"/>
                <a:cs typeface="Times New Roman" panose="02020603050405020304" pitchFamily="18" charset="0"/>
              </a:rPr>
              <a:t>Give estimate for appropriate rental truck size and number of trips dependent on truck size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635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23</a:t>
            </a:fld>
            <a:endParaRPr lang="en-US"/>
          </a:p>
        </p:txBody>
      </p:sp>
      <p:sp>
        <p:nvSpPr>
          <p:cNvPr id="2" name="Date Placeholder 1">
            <a:extLst>
              <a:ext uri="{FF2B5EF4-FFF2-40B4-BE49-F238E27FC236}">
                <a16:creationId xmlns:a16="http://schemas.microsoft.com/office/drawing/2014/main" id="{9A06309B-2815-4378-95C3-5CFDB1474027}"/>
              </a:ext>
            </a:extLst>
          </p:cNvPr>
          <p:cNvSpPr>
            <a:spLocks noGrp="1"/>
          </p:cNvSpPr>
          <p:nvPr>
            <p:ph type="dt" sz="half" idx="10"/>
          </p:nvPr>
        </p:nvSpPr>
        <p:spPr/>
        <p:txBody>
          <a:bodyPr/>
          <a:lstStyle/>
          <a:p>
            <a:fld id="{CD6539B3-D6FE-4F03-84A4-6F47DBE35649}" type="datetime1">
              <a:rPr lang="en-US" smtClean="0"/>
              <a:t>10/7/20</a:t>
            </a:fld>
            <a:endParaRPr lang="en-US" dirty="0"/>
          </a:p>
        </p:txBody>
      </p:sp>
      <p:sp>
        <p:nvSpPr>
          <p:cNvPr id="3" name="Footer Placeholder 2">
            <a:extLst>
              <a:ext uri="{FF2B5EF4-FFF2-40B4-BE49-F238E27FC236}">
                <a16:creationId xmlns:a16="http://schemas.microsoft.com/office/drawing/2014/main" id="{DFBC2F58-21CF-4BA0-9DBC-8487DA5E199F}"/>
              </a:ext>
            </a:extLst>
          </p:cNvPr>
          <p:cNvSpPr>
            <a:spLocks noGrp="1"/>
          </p:cNvSpPr>
          <p:nvPr>
            <p:ph type="ftr" sz="quarter" idx="11"/>
          </p:nvPr>
        </p:nvSpPr>
        <p:spPr/>
        <p:txBody>
          <a:bodyPr/>
          <a:lstStyle/>
          <a:p>
            <a:r>
              <a:rPr lang="en-US"/>
              <a:t>CS 410 – Team Yellow – Load.In – Feasibility </a:t>
            </a:r>
            <a:endParaRPr lang="en-US" dirty="0"/>
          </a:p>
        </p:txBody>
      </p:sp>
      <p:sp>
        <p:nvSpPr>
          <p:cNvPr id="13" name="Title 2">
            <a:extLst>
              <a:ext uri="{FF2B5EF4-FFF2-40B4-BE49-F238E27FC236}">
                <a16:creationId xmlns:a16="http://schemas.microsoft.com/office/drawing/2014/main" id="{67B07F98-18F4-424A-8F8B-45F9BBCCBD39}"/>
              </a:ext>
            </a:extLst>
          </p:cNvPr>
          <p:cNvSpPr txBox="1">
            <a:spLocks/>
          </p:cNvSpPr>
          <p:nvPr/>
        </p:nvSpPr>
        <p:spPr>
          <a:xfrm>
            <a:off x="639939" y="247609"/>
            <a:ext cx="10515600" cy="994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What Load.In Won’t Do</a:t>
            </a:r>
          </a:p>
        </p:txBody>
      </p:sp>
      <p:sp>
        <p:nvSpPr>
          <p:cNvPr id="15" name="Rectangle 14">
            <a:extLst>
              <a:ext uri="{FF2B5EF4-FFF2-40B4-BE49-F238E27FC236}">
                <a16:creationId xmlns:a16="http://schemas.microsoft.com/office/drawing/2014/main" id="{50A42C08-43D8-49F5-8745-0F1E5E4830E8}"/>
              </a:ext>
            </a:extLst>
          </p:cNvPr>
          <p:cNvSpPr/>
          <p:nvPr/>
        </p:nvSpPr>
        <p:spPr>
          <a:xfrm>
            <a:off x="639939" y="1793393"/>
            <a:ext cx="9226550" cy="3458896"/>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Pack boxes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Load or unload truck</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Assist in the driving process</a:t>
            </a:r>
          </a:p>
          <a:p>
            <a:pPr marL="342900" marR="0" lvl="0" indent="-342900">
              <a:lnSpc>
                <a:spcPct val="107000"/>
              </a:lnSpc>
              <a:spcBef>
                <a:spcPts val="0"/>
              </a:spcBef>
              <a:spcAft>
                <a:spcPts val="800"/>
              </a:spcAft>
              <a:buFont typeface="Symbol" panose="05050102010706020507" pitchFamily="18" charset="2"/>
              <a:buChar char=""/>
            </a:pPr>
            <a:r>
              <a:rPr lang="en-US" sz="4000" b="1" dirty="0">
                <a:latin typeface="Calibri" panose="020F0502020204030204" pitchFamily="34" charset="0"/>
                <a:ea typeface="Calibri" panose="020F0502020204030204" pitchFamily="34" charset="0"/>
                <a:cs typeface="Times New Roman" panose="02020603050405020304" pitchFamily="18" charset="0"/>
              </a:rPr>
              <a:t>Won’t Adjust 3d Model for deviations from the generated plan</a:t>
            </a:r>
            <a:endParaRPr lang="en-US"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7360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C5709-151F-430C-922E-C7CF07EA2EBB}"/>
              </a:ext>
            </a:extLst>
          </p:cNvPr>
          <p:cNvSpPr>
            <a:spLocks noGrp="1"/>
          </p:cNvSpPr>
          <p:nvPr>
            <p:ph type="title"/>
          </p:nvPr>
        </p:nvSpPr>
        <p:spPr/>
        <p:txBody>
          <a:bodyPr>
            <a:normAutofit/>
          </a:bodyPr>
          <a:lstStyle/>
          <a:p>
            <a:r>
              <a:rPr lang="en-US" dirty="0"/>
              <a:t>Per the rubric, add “Market analysis &amp; benefits to the customer base” here </a:t>
            </a:r>
          </a:p>
        </p:txBody>
      </p:sp>
      <p:sp>
        <p:nvSpPr>
          <p:cNvPr id="6" name="Text Placeholder 5">
            <a:extLst>
              <a:ext uri="{FF2B5EF4-FFF2-40B4-BE49-F238E27FC236}">
                <a16:creationId xmlns:a16="http://schemas.microsoft.com/office/drawing/2014/main" id="{CB34A647-4380-45CE-92C0-7ADF5AEBC5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24</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3514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25</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2636213573"/>
              </p:ext>
            </p:extLst>
          </p:nvPr>
        </p:nvGraphicFramePr>
        <p:xfrm>
          <a:off x="278957" y="993658"/>
          <a:ext cx="6471799" cy="4679565"/>
        </p:xfrm>
        <a:graphic>
          <a:graphicData uri="http://schemas.openxmlformats.org/drawingml/2006/table">
            <a:tbl>
              <a:tblPr firstRow="1" firstCol="1" bandRow="1"/>
              <a:tblGrid>
                <a:gridCol w="789337">
                  <a:extLst>
                    <a:ext uri="{9D8B030D-6E8A-4147-A177-3AD203B41FA5}">
                      <a16:colId xmlns:a16="http://schemas.microsoft.com/office/drawing/2014/main" val="23964120"/>
                    </a:ext>
                  </a:extLst>
                </a:gridCol>
                <a:gridCol w="958481">
                  <a:extLst>
                    <a:ext uri="{9D8B030D-6E8A-4147-A177-3AD203B41FA5}">
                      <a16:colId xmlns:a16="http://schemas.microsoft.com/office/drawing/2014/main" val="3881041737"/>
                    </a:ext>
                  </a:extLst>
                </a:gridCol>
                <a:gridCol w="958481">
                  <a:extLst>
                    <a:ext uri="{9D8B030D-6E8A-4147-A177-3AD203B41FA5}">
                      <a16:colId xmlns:a16="http://schemas.microsoft.com/office/drawing/2014/main" val="2205594500"/>
                    </a:ext>
                  </a:extLst>
                </a:gridCol>
                <a:gridCol w="1017994">
                  <a:extLst>
                    <a:ext uri="{9D8B030D-6E8A-4147-A177-3AD203B41FA5}">
                      <a16:colId xmlns:a16="http://schemas.microsoft.com/office/drawing/2014/main" val="2413491925"/>
                    </a:ext>
                  </a:extLst>
                </a:gridCol>
                <a:gridCol w="1017994">
                  <a:extLst>
                    <a:ext uri="{9D8B030D-6E8A-4147-A177-3AD203B41FA5}">
                      <a16:colId xmlns:a16="http://schemas.microsoft.com/office/drawing/2014/main" val="731105647"/>
                    </a:ext>
                  </a:extLst>
                </a:gridCol>
                <a:gridCol w="902099">
                  <a:extLst>
                    <a:ext uri="{9D8B030D-6E8A-4147-A177-3AD203B41FA5}">
                      <a16:colId xmlns:a16="http://schemas.microsoft.com/office/drawing/2014/main" val="223629030"/>
                    </a:ext>
                  </a:extLst>
                </a:gridCol>
                <a:gridCol w="827413">
                  <a:extLst>
                    <a:ext uri="{9D8B030D-6E8A-4147-A177-3AD203B41FA5}">
                      <a16:colId xmlns:a16="http://schemas.microsoft.com/office/drawing/2014/main" val="434748574"/>
                    </a:ext>
                  </a:extLst>
                </a:gridCol>
              </a:tblGrid>
              <a:tr h="513425">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362418">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0262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02766">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565611">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16352">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0553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6" name="TextBox 5">
            <a:extLst>
              <a:ext uri="{FF2B5EF4-FFF2-40B4-BE49-F238E27FC236}">
                <a16:creationId xmlns:a16="http://schemas.microsoft.com/office/drawing/2014/main" id="{6F045321-C7CD-425A-ABF2-285B219F9B84}"/>
              </a:ext>
            </a:extLst>
          </p:cNvPr>
          <p:cNvSpPr txBox="1"/>
          <p:nvPr/>
        </p:nvSpPr>
        <p:spPr>
          <a:xfrm>
            <a:off x="278957" y="141459"/>
            <a:ext cx="8116711" cy="646331"/>
          </a:xfrm>
          <a:prstGeom prst="rect">
            <a:avLst/>
          </a:prstGeom>
          <a:noFill/>
        </p:spPr>
        <p:txBody>
          <a:bodyPr wrap="square" rtlCol="0">
            <a:spAutoFit/>
          </a:bodyPr>
          <a:lstStyle/>
          <a:p>
            <a:r>
              <a:rPr lang="en-US" sz="3600" dirty="0"/>
              <a:t>Technical Risks</a:t>
            </a:r>
          </a:p>
        </p:txBody>
      </p:sp>
      <p:sp>
        <p:nvSpPr>
          <p:cNvPr id="5" name="Rectangle 4">
            <a:extLst>
              <a:ext uri="{FF2B5EF4-FFF2-40B4-BE49-F238E27FC236}">
                <a16:creationId xmlns:a16="http://schemas.microsoft.com/office/drawing/2014/main" id="{0D8A34CC-51FC-444F-A752-220DAA00F2E4}"/>
              </a:ext>
            </a:extLst>
          </p:cNvPr>
          <p:cNvSpPr/>
          <p:nvPr/>
        </p:nvSpPr>
        <p:spPr>
          <a:xfrm>
            <a:off x="6934200" y="894030"/>
            <a:ext cx="5133622" cy="5586145"/>
          </a:xfrm>
          <a:prstGeom prst="rect">
            <a:avLst/>
          </a:prstGeom>
        </p:spPr>
        <p:txBody>
          <a:bodyPr wrap="square">
            <a:spAutoFit/>
          </a:bodyPr>
          <a:lstStyle/>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Artificial Intelligence prone to error due to insufficient training data.</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T-1 Mitigation: Implementing a feedback loopback in the beta phase with test users.</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Challenge to obtain accurate and timely feedback.</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T-3 Mitigation: Implement a feature for users to give feedback if the application operated correctly after completing a move.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Current technology involving machine vision is a challenge.</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T-4 Mitigation: Conduct a prototype to mitigate risk of critical errors upon release.</a:t>
            </a:r>
          </a:p>
          <a:p>
            <a:r>
              <a:rPr lang="en-US" sz="1700"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T-5: Key developer leaves the project and creates a knowledge gap.</a:t>
            </a:r>
          </a:p>
          <a:p>
            <a:pPr marL="285750" lvl="0" indent="-285750">
              <a:buFont typeface="Arial" panose="020B0604020202020204" pitchFamily="34" charset="0"/>
              <a:buChar char="•"/>
            </a:pPr>
            <a:r>
              <a:rPr lang="en-US" sz="1700" dirty="0">
                <a:latin typeface="Calibri" panose="020F0502020204030204" pitchFamily="34" charset="0"/>
                <a:cs typeface="Calibri" panose="020F0502020204030204" pitchFamily="34" charset="0"/>
              </a:rPr>
              <a:t>T-5 Mitigation: Ensure team members collaborate and share knowledge equally throughout the projects lift cycle. </a:t>
            </a:r>
          </a:p>
        </p:txBody>
      </p:sp>
      <p:pic>
        <p:nvPicPr>
          <p:cNvPr id="7" name="Picture 6">
            <a:extLst>
              <a:ext uri="{FF2B5EF4-FFF2-40B4-BE49-F238E27FC236}">
                <a16:creationId xmlns:a16="http://schemas.microsoft.com/office/drawing/2014/main" id="{7314C429-BED7-41D2-AB93-A7DB06A9984A}"/>
              </a:ext>
            </a:extLst>
          </p:cNvPr>
          <p:cNvPicPr>
            <a:picLocks noChangeAspect="1"/>
          </p:cNvPicPr>
          <p:nvPr/>
        </p:nvPicPr>
        <p:blipFill>
          <a:blip r:embed="rId3"/>
          <a:stretch>
            <a:fillRect/>
          </a:stretch>
        </p:blipFill>
        <p:spPr>
          <a:xfrm>
            <a:off x="390493" y="4779648"/>
            <a:ext cx="5945879" cy="745468"/>
          </a:xfrm>
          <a:prstGeom prst="rect">
            <a:avLst/>
          </a:prstGeom>
        </p:spPr>
      </p:pic>
    </p:spTree>
    <p:extLst>
      <p:ext uri="{BB962C8B-B14F-4D97-AF65-F5344CB8AC3E}">
        <p14:creationId xmlns:p14="http://schemas.microsoft.com/office/powerpoint/2010/main" val="2724292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26</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sp>
        <p:nvSpPr>
          <p:cNvPr id="6" name="TextBox 5">
            <a:extLst>
              <a:ext uri="{FF2B5EF4-FFF2-40B4-BE49-F238E27FC236}">
                <a16:creationId xmlns:a16="http://schemas.microsoft.com/office/drawing/2014/main" id="{6F045321-C7CD-425A-ABF2-285B219F9B84}"/>
              </a:ext>
            </a:extLst>
          </p:cNvPr>
          <p:cNvSpPr txBox="1"/>
          <p:nvPr/>
        </p:nvSpPr>
        <p:spPr>
          <a:xfrm>
            <a:off x="278957" y="187839"/>
            <a:ext cx="8116711" cy="646331"/>
          </a:xfrm>
          <a:prstGeom prst="rect">
            <a:avLst/>
          </a:prstGeom>
          <a:noFill/>
        </p:spPr>
        <p:txBody>
          <a:bodyPr wrap="square" rtlCol="0">
            <a:spAutoFit/>
          </a:bodyPr>
          <a:lstStyle/>
          <a:p>
            <a:r>
              <a:rPr lang="en-US" sz="3600" dirty="0"/>
              <a:t>Customer Risks</a:t>
            </a:r>
          </a:p>
        </p:txBody>
      </p:sp>
      <p:sp>
        <p:nvSpPr>
          <p:cNvPr id="7" name="Rectangle 6">
            <a:extLst>
              <a:ext uri="{FF2B5EF4-FFF2-40B4-BE49-F238E27FC236}">
                <a16:creationId xmlns:a16="http://schemas.microsoft.com/office/drawing/2014/main" id="{5B105A2D-2A48-4D93-90D7-1C29A4A37ED1}"/>
              </a:ext>
            </a:extLst>
          </p:cNvPr>
          <p:cNvSpPr/>
          <p:nvPr/>
        </p:nvSpPr>
        <p:spPr>
          <a:xfrm>
            <a:off x="6813287" y="462461"/>
            <a:ext cx="5099756" cy="5632311"/>
          </a:xfrm>
          <a:prstGeom prst="rect">
            <a:avLst/>
          </a:prstGeom>
        </p:spPr>
        <p:txBody>
          <a:bodyPr wrap="square">
            <a:spAutoFit/>
          </a:bodyPr>
          <a:lstStyle/>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End user is inexperienced with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C-1 Mitigation: Implement a tutorial on how to use the application and provide a help feature.</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End user finds UI challenging to operate.</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C-2: Mitigation: Implement analytics for tracking when a user stop using the application.</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End users are not satisfied with the recommendations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C-3 Mitigation: Implement a customer feedback feature that allows the users to disclose his/her issues with the applications.</a:t>
            </a:r>
          </a:p>
          <a:p>
            <a:r>
              <a:rPr lang="en-US" dirty="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End user doesn’t follow the guidelines of the application.</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C-4 Mitigation: Implement a feature that allows the user to repeat/reset certain steps in the application as they progress.</a:t>
            </a:r>
          </a:p>
        </p:txBody>
      </p:sp>
      <p:pic>
        <p:nvPicPr>
          <p:cNvPr id="8" name="Picture 7" descr="Chart&#10;&#10;Description automatically generated">
            <a:extLst>
              <a:ext uri="{FF2B5EF4-FFF2-40B4-BE49-F238E27FC236}">
                <a16:creationId xmlns:a16="http://schemas.microsoft.com/office/drawing/2014/main" id="{F769588E-2E26-3D4F-9036-9BFA3B13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2" y="1117601"/>
            <a:ext cx="6241921" cy="4322030"/>
          </a:xfrm>
          <a:prstGeom prst="rect">
            <a:avLst/>
          </a:prstGeom>
        </p:spPr>
      </p:pic>
    </p:spTree>
    <p:extLst>
      <p:ext uri="{BB962C8B-B14F-4D97-AF65-F5344CB8AC3E}">
        <p14:creationId xmlns:p14="http://schemas.microsoft.com/office/powerpoint/2010/main" val="1262390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78A5B4-4938-4824-BD95-801D12E95FCD}"/>
              </a:ext>
            </a:extLst>
          </p:cNvPr>
          <p:cNvSpPr>
            <a:spLocks noGrp="1"/>
          </p:cNvSpPr>
          <p:nvPr>
            <p:ph type="title"/>
          </p:nvPr>
        </p:nvSpPr>
        <p:spPr>
          <a:xfrm>
            <a:off x="185057" y="0"/>
            <a:ext cx="3511732" cy="2239698"/>
          </a:xfrm>
        </p:spPr>
        <p:txBody>
          <a:bodyPr/>
          <a:lstStyle/>
          <a:p>
            <a:r>
              <a:rPr lang="en-US" dirty="0"/>
              <a:t>The Competition</a:t>
            </a:r>
          </a:p>
        </p:txBody>
      </p:sp>
      <p:sp>
        <p:nvSpPr>
          <p:cNvPr id="2" name="Date Placeholder 1">
            <a:extLst>
              <a:ext uri="{FF2B5EF4-FFF2-40B4-BE49-F238E27FC236}">
                <a16:creationId xmlns:a16="http://schemas.microsoft.com/office/drawing/2014/main" id="{FBBD6661-8520-4833-80E2-738371634F20}"/>
              </a:ext>
            </a:extLst>
          </p:cNvPr>
          <p:cNvSpPr>
            <a:spLocks noGrp="1"/>
          </p:cNvSpPr>
          <p:nvPr>
            <p:ph type="dt" sz="half" idx="10"/>
          </p:nvPr>
        </p:nvSpPr>
        <p:spPr/>
        <p:txBody>
          <a:bodyPr/>
          <a:lstStyle/>
          <a:p>
            <a:fld id="{243AFA94-B90B-47E8-A187-60071488149D}" type="datetime1">
              <a:rPr lang="en-US" smtClean="0"/>
              <a:t>10/7/20</a:t>
            </a:fld>
            <a:endParaRPr lang="en-US" dirty="0"/>
          </a:p>
        </p:txBody>
      </p:sp>
      <p:sp>
        <p:nvSpPr>
          <p:cNvPr id="5" name="Footer Placeholder 4">
            <a:extLst>
              <a:ext uri="{FF2B5EF4-FFF2-40B4-BE49-F238E27FC236}">
                <a16:creationId xmlns:a16="http://schemas.microsoft.com/office/drawing/2014/main" id="{B8EA9786-E548-4238-922B-520C43D40A6B}"/>
              </a:ext>
            </a:extLst>
          </p:cNvPr>
          <p:cNvSpPr>
            <a:spLocks noGrp="1"/>
          </p:cNvSpPr>
          <p:nvPr>
            <p:ph type="ftr" sz="quarter" idx="11"/>
          </p:nvPr>
        </p:nvSpPr>
        <p:spPr/>
        <p:txBody>
          <a:bodyPr/>
          <a:lstStyle/>
          <a:p>
            <a:r>
              <a:rPr lang="en-US"/>
              <a:t>CS 410 – Team Yellow – Load.In – Feasibility </a:t>
            </a:r>
            <a:endParaRPr lang="en-US" dirty="0"/>
          </a:p>
        </p:txBody>
      </p:sp>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p:txBody>
          <a:bodyPr/>
          <a:lstStyle/>
          <a:p>
            <a:fld id="{BC24384F-C969-491A-B746-B529BCC5F8BF}" type="slidenum">
              <a:rPr lang="en-US" smtClean="0"/>
              <a:t>27</a:t>
            </a:fld>
            <a:endParaRPr lang="en-US"/>
          </a:p>
        </p:txBody>
      </p:sp>
      <p:pic>
        <p:nvPicPr>
          <p:cNvPr id="6" name="Picture 5" descr="A screenshot of a cell phone&#10;&#10;Description automatically generated">
            <a:extLst>
              <a:ext uri="{FF2B5EF4-FFF2-40B4-BE49-F238E27FC236}">
                <a16:creationId xmlns:a16="http://schemas.microsoft.com/office/drawing/2014/main" id="{C32E63AB-9502-4C42-9005-815D04FD9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64814"/>
            <a:ext cx="7907383" cy="5930537"/>
          </a:xfrm>
          <a:prstGeom prst="rect">
            <a:avLst/>
          </a:prstGeom>
        </p:spPr>
      </p:pic>
    </p:spTree>
    <p:extLst>
      <p:ext uri="{BB962C8B-B14F-4D97-AF65-F5344CB8AC3E}">
        <p14:creationId xmlns:p14="http://schemas.microsoft.com/office/powerpoint/2010/main" val="14360850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EBF7C2-AB8D-4A00-9213-3383043D3A61}"/>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28</a:t>
            </a:fld>
            <a:endParaRPr lang="en-US"/>
          </a:p>
        </p:txBody>
      </p:sp>
      <p:sp>
        <p:nvSpPr>
          <p:cNvPr id="4" name="Rectangle 3">
            <a:extLst>
              <a:ext uri="{FF2B5EF4-FFF2-40B4-BE49-F238E27FC236}">
                <a16:creationId xmlns:a16="http://schemas.microsoft.com/office/drawing/2014/main" id="{0012D8F0-979F-46E8-B825-8DA3D7D2A3F6}"/>
              </a:ext>
            </a:extLst>
          </p:cNvPr>
          <p:cNvSpPr/>
          <p:nvPr/>
        </p:nvSpPr>
        <p:spPr>
          <a:xfrm>
            <a:off x="0" y="5663331"/>
            <a:ext cx="12192000" cy="11946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EAD1EE1-0764-48EB-85CC-19784BFF2F65}"/>
              </a:ext>
            </a:extLst>
          </p:cNvPr>
          <p:cNvGrpSpPr/>
          <p:nvPr/>
        </p:nvGrpSpPr>
        <p:grpSpPr>
          <a:xfrm>
            <a:off x="5381562" y="2711814"/>
            <a:ext cx="1428873" cy="1432227"/>
            <a:chOff x="5638798" y="2453973"/>
            <a:chExt cx="1428873" cy="1432227"/>
          </a:xfrm>
        </p:grpSpPr>
        <p:sp>
          <p:nvSpPr>
            <p:cNvPr id="6" name="Rectangle: Rounded Corners 5">
              <a:extLst>
                <a:ext uri="{FF2B5EF4-FFF2-40B4-BE49-F238E27FC236}">
                  <a16:creationId xmlns:a16="http://schemas.microsoft.com/office/drawing/2014/main" id="{A38F82E9-C412-499F-80EB-7190609FCCDE}"/>
                </a:ext>
              </a:extLst>
            </p:cNvPr>
            <p:cNvSpPr/>
            <p:nvPr/>
          </p:nvSpPr>
          <p:spPr>
            <a:xfrm>
              <a:off x="5638799" y="2453973"/>
              <a:ext cx="1428871" cy="1432227"/>
            </a:xfrm>
            <a:prstGeom prst="roundRect">
              <a:avLst/>
            </a:prstGeom>
            <a:solidFill>
              <a:srgbClr val="6DD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A9EC0FB-F291-4B4F-9A5E-D190F155516B}"/>
                </a:ext>
              </a:extLst>
            </p:cNvPr>
            <p:cNvSpPr/>
            <p:nvPr/>
          </p:nvSpPr>
          <p:spPr>
            <a:xfrm>
              <a:off x="5638798"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83D2E496-0471-47A2-A5B1-FB5B0C9405E4}"/>
                </a:ext>
              </a:extLst>
            </p:cNvPr>
            <p:cNvSpPr/>
            <p:nvPr/>
          </p:nvSpPr>
          <p:spPr>
            <a:xfrm>
              <a:off x="6150866"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4892CDD-D1E7-4B40-AFC0-D9F238BE2F99}"/>
                </a:ext>
              </a:extLst>
            </p:cNvPr>
            <p:cNvSpPr/>
            <p:nvPr/>
          </p:nvSpPr>
          <p:spPr>
            <a:xfrm>
              <a:off x="6150866" y="2971800"/>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D17CC13-C94B-46BB-B4AA-BA3F1F22B5DA}"/>
                </a:ext>
              </a:extLst>
            </p:cNvPr>
            <p:cNvSpPr/>
            <p:nvPr/>
          </p:nvSpPr>
          <p:spPr>
            <a:xfrm>
              <a:off x="5638798" y="2967847"/>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172BB59-E8FD-44C0-AD3C-32640C648D05}"/>
                </a:ext>
              </a:extLst>
            </p:cNvPr>
            <p:cNvSpPr/>
            <p:nvPr/>
          </p:nvSpPr>
          <p:spPr>
            <a:xfrm>
              <a:off x="5638798" y="2453973"/>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B821CD9-19C3-4C92-9DA6-4BE304C78720}"/>
                </a:ext>
              </a:extLst>
            </p:cNvPr>
            <p:cNvSpPr/>
            <p:nvPr/>
          </p:nvSpPr>
          <p:spPr>
            <a:xfrm>
              <a:off x="6665335" y="3483864"/>
              <a:ext cx="402336" cy="4023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553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Sources:</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29</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r>
              <a:rPr lang="en-US" sz="1200" dirty="0">
                <a:solidFill>
                  <a:schemeClr val="accent1">
                    <a:lumMod val="75000"/>
                  </a:schemeClr>
                </a:solidFill>
              </a:rPr>
              <a:t>The Top 5 Moving Mistakes Across America. (2019, August 13). Article. https://www.article.com/blog/top-5-moving-mistakes/</a:t>
            </a:r>
          </a:p>
          <a:p>
            <a:pPr marL="342900" indent="-342900">
              <a:lnSpc>
                <a:spcPct val="150000"/>
              </a:lnSpc>
              <a:buFont typeface="Arial" panose="020B0604020202020204" pitchFamily="34" charset="0"/>
              <a:buChar char="•"/>
            </a:pPr>
            <a:r>
              <a:rPr lang="en-US" sz="1200" dirty="0">
                <a:solidFill>
                  <a:schemeClr val="accent1">
                    <a:lumMod val="75000"/>
                  </a:schemeClr>
                </a:solidFill>
              </a:rPr>
              <a:t>Economy Moving &amp; Storage, LLC. (2015, January 4). How to properly pack and load a moving truck- Movers Cincinnati. YouTube. https://www.youtube.com/watch?v=rjmofUZOdwo&amp;feature=youtu.be</a:t>
            </a:r>
          </a:p>
          <a:p>
            <a:pPr marL="342900" indent="-342900">
              <a:lnSpc>
                <a:spcPct val="150000"/>
              </a:lnSpc>
              <a:buFont typeface="Arial" panose="020B0604020202020204" pitchFamily="34" charset="0"/>
              <a:buChar char="•"/>
            </a:pPr>
            <a:r>
              <a:rPr lang="en-US" sz="1200" dirty="0" err="1">
                <a:solidFill>
                  <a:schemeClr val="accent1">
                    <a:lumMod val="75000"/>
                  </a:schemeClr>
                </a:solidFill>
              </a:rPr>
              <a:t>CADCode</a:t>
            </a:r>
            <a:r>
              <a:rPr lang="en-US" sz="1200" dirty="0">
                <a:solidFill>
                  <a:schemeClr val="accent1">
                    <a:lumMod val="75000"/>
                  </a:schemeClr>
                </a:solidFill>
              </a:rPr>
              <a:t> Systems. (n.d.). Optimizing &amp; Machining | </a:t>
            </a:r>
            <a:r>
              <a:rPr lang="en-US" sz="1200" dirty="0" err="1">
                <a:solidFill>
                  <a:schemeClr val="accent1">
                    <a:lumMod val="75000"/>
                  </a:schemeClr>
                </a:solidFill>
              </a:rPr>
              <a:t>CADCode</a:t>
            </a:r>
            <a:r>
              <a:rPr lang="en-US" sz="1200" dirty="0">
                <a:solidFill>
                  <a:schemeClr val="accent1">
                    <a:lumMod val="75000"/>
                  </a:schemeClr>
                </a:solidFill>
              </a:rPr>
              <a:t> Systems. </a:t>
            </a:r>
            <a:r>
              <a:rPr lang="en-US" sz="1200" dirty="0" err="1">
                <a:solidFill>
                  <a:schemeClr val="accent1">
                    <a:lumMod val="75000"/>
                  </a:schemeClr>
                </a:solidFill>
              </a:rPr>
              <a:t>CADCode.Com</a:t>
            </a:r>
            <a:r>
              <a:rPr lang="en-US" sz="1200" dirty="0">
                <a:solidFill>
                  <a:schemeClr val="accent1">
                    <a:lumMod val="75000"/>
                  </a:schemeClr>
                </a:solidFill>
              </a:rPr>
              <a:t>. Retrieved September 20, 2020, from https://www.cadcode.com/category/categories/optimizing-machining</a:t>
            </a:r>
          </a:p>
          <a:p>
            <a:pPr marL="342900" indent="-342900">
              <a:lnSpc>
                <a:spcPct val="150000"/>
              </a:lnSpc>
              <a:buFont typeface="Arial" panose="020B0604020202020204" pitchFamily="34" charset="0"/>
              <a:buChar char="•"/>
            </a:pPr>
            <a:r>
              <a:rPr lang="en-US" sz="1200" dirty="0">
                <a:solidFill>
                  <a:schemeClr val="accent1">
                    <a:lumMod val="75000"/>
                  </a:schemeClr>
                </a:solidFill>
              </a:rPr>
              <a:t>Dube, E. (2020, September 20). OPTIMIZING THREE-DIMENSIONAL BIN PACKING THROUGH SIMULATION. Semantics Scholar. https://www.semanticscholar.org/paper/OPTIMIZING-THREE-DIMENSIONAL-BIN-PACKING-THROUGH-Dube/bb9986af2f26f7726fcef1bc684eac8239c9b853#references</a:t>
            </a:r>
          </a:p>
          <a:p>
            <a:pPr marL="342900" indent="-342900">
              <a:lnSpc>
                <a:spcPct val="150000"/>
              </a:lnSpc>
              <a:buFont typeface="Arial" panose="020B0604020202020204" pitchFamily="34" charset="0"/>
              <a:buChar char="•"/>
            </a:pPr>
            <a:r>
              <a:rPr lang="en-US" sz="1200" dirty="0">
                <a:solidFill>
                  <a:schemeClr val="accent1">
                    <a:lumMod val="75000"/>
                  </a:schemeClr>
                </a:solidFill>
              </a:rPr>
              <a:t>Knoblauch, M. (2019, May 8). One in ten Americans would prefer a week in jail over moving. New York Post. https://nypost.com/2019/05/08/one-in-ten-americans-would-prefer-a-week-in-jail-over-moving/</a:t>
            </a:r>
          </a:p>
          <a:p>
            <a:pPr marL="342900" indent="-342900">
              <a:lnSpc>
                <a:spcPct val="150000"/>
              </a:lnSpc>
              <a:buFont typeface="Arial" panose="020B0604020202020204" pitchFamily="34" charset="0"/>
              <a:buChar char="•"/>
            </a:pPr>
            <a:r>
              <a:rPr lang="en-US" sz="1200" dirty="0">
                <a:solidFill>
                  <a:schemeClr val="accent1">
                    <a:lumMod val="75000"/>
                  </a:schemeClr>
                </a:solidFill>
              </a:rPr>
              <a:t>The American Institute of Stress. (n.d.). The Holmes-Rahe Stress Inventory PDF. Retrieved September 20, 2020, from https://www.stress.org/wp-content/uploads/2019/04/stress-inventory-1.pdf</a:t>
            </a:r>
          </a:p>
          <a:p>
            <a:pPr marL="342900" indent="-342900">
              <a:lnSpc>
                <a:spcPct val="150000"/>
              </a:lnSpc>
              <a:buFont typeface="Arial" panose="020B0604020202020204" pitchFamily="34" charset="0"/>
              <a:buChar char="•"/>
            </a:pPr>
            <a:r>
              <a:rPr lang="en-US" sz="1200" dirty="0">
                <a:solidFill>
                  <a:schemeClr val="accent1">
                    <a:lumMod val="75000"/>
                  </a:schemeClr>
                </a:solidFill>
              </a:rPr>
              <a:t>Wood, T. (2020, January 6). Moving Industry Statistics. </a:t>
            </a:r>
            <a:r>
              <a:rPr lang="en-US" sz="1200" dirty="0" err="1">
                <a:solidFill>
                  <a:schemeClr val="accent1">
                    <a:lumMod val="75000"/>
                  </a:schemeClr>
                </a:solidFill>
              </a:rPr>
              <a:t>MoveBuddha</a:t>
            </a:r>
            <a:r>
              <a:rPr lang="en-US" sz="1200" dirty="0">
                <a:solidFill>
                  <a:schemeClr val="accent1">
                    <a:lumMod val="75000"/>
                  </a:schemeClr>
                </a:solidFill>
              </a:rPr>
              <a:t>. https://www.movebuddha.com/blog/moving-industry-statistics/</a:t>
            </a:r>
          </a:p>
          <a:p>
            <a:pPr marL="342900" indent="-342900">
              <a:lnSpc>
                <a:spcPct val="150000"/>
              </a:lnSpc>
              <a:buFont typeface="Arial" panose="020B0604020202020204" pitchFamily="34" charset="0"/>
              <a:buChar char="•"/>
            </a:pPr>
            <a:r>
              <a:rPr lang="en-US" sz="1200" dirty="0">
                <a:solidFill>
                  <a:schemeClr val="accent1">
                    <a:lumMod val="75000"/>
                  </a:schemeClr>
                </a:solidFill>
              </a:rPr>
              <a:t>Nat and Friends. (2017, April 18). Google Earth’s Incredible 3D Imagery, Explained. YouTube. https://www.youtube.com/watch?v=suo_aUTUpps&amp;feature=youtu.be</a:t>
            </a:r>
          </a:p>
          <a:p>
            <a:pPr marL="342900" indent="-342900">
              <a:lnSpc>
                <a:spcPct val="150000"/>
              </a:lnSpc>
              <a:buFont typeface="Arial" panose="020B0604020202020204" pitchFamily="34" charset="0"/>
              <a:buChar char="•"/>
            </a:pPr>
            <a:r>
              <a:rPr lang="en-US" sz="1200" dirty="0">
                <a:solidFill>
                  <a:schemeClr val="accent1">
                    <a:lumMod val="75000"/>
                  </a:schemeClr>
                </a:solidFill>
              </a:rPr>
              <a:t>Collins, T. (2018, April 20). A Look Into Photogrammetry and Video Games - Tiger Collins. Medium. https://medium.com/@homicidalnacho/a-look-into-photogrammetry-and-video-games-71d602f51c31</a:t>
            </a:r>
            <a:br>
              <a:rPr lang="en-US" sz="1200" dirty="0">
                <a:solidFill>
                  <a:schemeClr val="accent1">
                    <a:lumMod val="75000"/>
                  </a:schemeClr>
                </a:solidFill>
              </a:rPr>
            </a:b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a:p>
            <a:pPr marL="342900" indent="-342900">
              <a:lnSpc>
                <a:spcPct val="150000"/>
              </a:lnSpc>
              <a:buFont typeface="Arial" panose="020B0604020202020204" pitchFamily="34" charset="0"/>
              <a:buChar char="•"/>
            </a:pPr>
            <a:endParaRPr lang="en-US" sz="1200" dirty="0">
              <a:solidFill>
                <a:schemeClr val="accent1">
                  <a:lumMod val="75000"/>
                </a:schemeClr>
              </a:solidFill>
            </a:endParaRPr>
          </a:p>
        </p:txBody>
      </p:sp>
      <p:sp>
        <p:nvSpPr>
          <p:cNvPr id="4" name="Date Placeholder 3">
            <a:extLst>
              <a:ext uri="{FF2B5EF4-FFF2-40B4-BE49-F238E27FC236}">
                <a16:creationId xmlns:a16="http://schemas.microsoft.com/office/drawing/2014/main" id="{79494939-4A7D-492C-9ACA-EC6671A887E6}"/>
              </a:ext>
            </a:extLst>
          </p:cNvPr>
          <p:cNvSpPr>
            <a:spLocks noGrp="1"/>
          </p:cNvSpPr>
          <p:nvPr>
            <p:ph type="dt" sz="half" idx="10"/>
          </p:nvPr>
        </p:nvSpPr>
        <p:spPr/>
        <p:txBody>
          <a:bodyPr/>
          <a:lstStyle/>
          <a:p>
            <a:fld id="{34F17F16-EE08-4533-906A-BC51626E1E9A}" type="datetime1">
              <a:rPr lang="en-US" smtClean="0"/>
              <a:t>10/7/20</a:t>
            </a:fld>
            <a:endParaRPr lang="en-US" dirty="0"/>
          </a:p>
        </p:txBody>
      </p:sp>
      <p:sp>
        <p:nvSpPr>
          <p:cNvPr id="7" name="Footer Placeholder 6">
            <a:extLst>
              <a:ext uri="{FF2B5EF4-FFF2-40B4-BE49-F238E27FC236}">
                <a16:creationId xmlns:a16="http://schemas.microsoft.com/office/drawing/2014/main" id="{AA920183-CAA3-41A8-88D9-89C6ECE310C7}"/>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6924965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88FC381-DCC3-450B-A2C5-AF7915E4BB0E}"/>
              </a:ext>
            </a:extLst>
          </p:cNvPr>
          <p:cNvSpPr>
            <a:spLocks noGrp="1"/>
          </p:cNvSpPr>
          <p:nvPr>
            <p:ph type="sldNum" sz="quarter" idx="4"/>
          </p:nvPr>
        </p:nvSpPr>
        <p:spPr/>
        <p:txBody>
          <a:bodyPr/>
          <a:lstStyle/>
          <a:p>
            <a:fld id="{BC24384F-C969-491A-B746-B529BCC5F8BF}" type="slidenum">
              <a:rPr lang="en-US" smtClean="0"/>
              <a:t>3</a:t>
            </a:fld>
            <a:endParaRPr lang="en-US"/>
          </a:p>
        </p:txBody>
      </p:sp>
      <p:sp>
        <p:nvSpPr>
          <p:cNvPr id="2" name="Title 1">
            <a:extLst>
              <a:ext uri="{FF2B5EF4-FFF2-40B4-BE49-F238E27FC236}">
                <a16:creationId xmlns:a16="http://schemas.microsoft.com/office/drawing/2014/main" id="{155A15CD-CD03-402D-A02F-36101AF7BC7D}"/>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D0BECDFB-EFCE-4265-92CC-8F6C2D538D33}"/>
              </a:ext>
            </a:extLst>
          </p:cNvPr>
          <p:cNvSpPr>
            <a:spLocks noGrp="1"/>
          </p:cNvSpPr>
          <p:nvPr>
            <p:ph idx="4294967295"/>
          </p:nvPr>
        </p:nvSpPr>
        <p:spPr>
          <a:xfrm>
            <a:off x="838200" y="1457324"/>
            <a:ext cx="10515600" cy="4625975"/>
          </a:xfrm>
        </p:spPr>
        <p:txBody>
          <a:bodyPr>
            <a:normAutofit lnSpcReduction="10000"/>
          </a:bodyPr>
          <a:lstStyle/>
          <a:p>
            <a:r>
              <a:rPr lang="en-US" dirty="0"/>
              <a:t>Team Biography: 4</a:t>
            </a:r>
          </a:p>
          <a:p>
            <a:r>
              <a:rPr lang="en-US" dirty="0"/>
              <a:t>The Problem: 5</a:t>
            </a:r>
          </a:p>
          <a:p>
            <a:pPr lvl="1"/>
            <a:r>
              <a:rPr lang="en-US" dirty="0"/>
              <a:t>Problem Statement: 9</a:t>
            </a:r>
          </a:p>
          <a:p>
            <a:pPr lvl="1"/>
            <a:r>
              <a:rPr lang="en-US" dirty="0"/>
              <a:t>Problem Characteristics: 11-16</a:t>
            </a:r>
          </a:p>
          <a:p>
            <a:r>
              <a:rPr lang="en-US" dirty="0"/>
              <a:t>Current Process Flow: 17-19</a:t>
            </a:r>
          </a:p>
          <a:p>
            <a:r>
              <a:rPr lang="en-US" dirty="0"/>
              <a:t>Major Functional Component Diagram: 20-21</a:t>
            </a:r>
          </a:p>
          <a:p>
            <a:r>
              <a:rPr lang="en-US" dirty="0"/>
              <a:t>Risk and Mitigation: 25-26</a:t>
            </a:r>
          </a:p>
          <a:p>
            <a:r>
              <a:rPr lang="en-US" dirty="0"/>
              <a:t>Competition: 27</a:t>
            </a:r>
          </a:p>
          <a:p>
            <a:r>
              <a:rPr lang="en-US" dirty="0"/>
              <a:t>References: 29</a:t>
            </a:r>
          </a:p>
          <a:p>
            <a:r>
              <a:rPr lang="en-US" dirty="0"/>
              <a:t>Glossary: 30</a:t>
            </a:r>
          </a:p>
        </p:txBody>
      </p:sp>
      <p:sp>
        <p:nvSpPr>
          <p:cNvPr id="4" name="Date Placeholder 3">
            <a:extLst>
              <a:ext uri="{FF2B5EF4-FFF2-40B4-BE49-F238E27FC236}">
                <a16:creationId xmlns:a16="http://schemas.microsoft.com/office/drawing/2014/main" id="{817E9C41-9480-4C74-96B3-549AA60DBEF8}"/>
              </a:ext>
            </a:extLst>
          </p:cNvPr>
          <p:cNvSpPr>
            <a:spLocks noGrp="1"/>
          </p:cNvSpPr>
          <p:nvPr>
            <p:ph type="dt" sz="half" idx="2"/>
          </p:nvPr>
        </p:nvSpPr>
        <p:spPr/>
        <p:txBody>
          <a:bodyPr/>
          <a:lstStyle/>
          <a:p>
            <a:fld id="{E6034633-1046-409F-B702-1FE50F4BC574}" type="datetime1">
              <a:rPr lang="en-US" smtClean="0"/>
              <a:t>10/7/20</a:t>
            </a:fld>
            <a:endParaRPr lang="en-US" dirty="0"/>
          </a:p>
        </p:txBody>
      </p:sp>
      <p:sp>
        <p:nvSpPr>
          <p:cNvPr id="5" name="Footer Placeholder 4">
            <a:extLst>
              <a:ext uri="{FF2B5EF4-FFF2-40B4-BE49-F238E27FC236}">
                <a16:creationId xmlns:a16="http://schemas.microsoft.com/office/drawing/2014/main" id="{1E007D22-8AD0-4E14-8404-D62F64E1B9AA}"/>
              </a:ext>
            </a:extLst>
          </p:cNvPr>
          <p:cNvSpPr>
            <a:spLocks noGrp="1"/>
          </p:cNvSpPr>
          <p:nvPr>
            <p:ph type="ftr" sz="quarter" idx="3"/>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5978897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20E160-D896-4D9D-BB9D-A67612916F84}"/>
              </a:ext>
            </a:extLst>
          </p:cNvPr>
          <p:cNvSpPr/>
          <p:nvPr/>
        </p:nvSpPr>
        <p:spPr>
          <a:xfrm>
            <a:off x="1270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00F45-877B-43D4-B0E2-F07189B41C41}"/>
              </a:ext>
            </a:extLst>
          </p:cNvPr>
          <p:cNvSpPr>
            <a:spLocks noGrp="1"/>
          </p:cNvSpPr>
          <p:nvPr>
            <p:ph type="title"/>
          </p:nvPr>
        </p:nvSpPr>
        <p:spPr>
          <a:xfrm>
            <a:off x="838200" y="137319"/>
            <a:ext cx="10515600" cy="764382"/>
          </a:xfrm>
        </p:spPr>
        <p:txBody>
          <a:bodyPr anchor="t"/>
          <a:lstStyle/>
          <a:p>
            <a:r>
              <a:rPr lang="en-US" dirty="0">
                <a:solidFill>
                  <a:schemeClr val="accent1">
                    <a:lumMod val="75000"/>
                  </a:schemeClr>
                </a:solidFill>
              </a:rPr>
              <a:t>Glossary:</a:t>
            </a:r>
          </a:p>
        </p:txBody>
      </p:sp>
      <p:sp>
        <p:nvSpPr>
          <p:cNvPr id="3" name="Slide Number Placeholder 2">
            <a:extLst>
              <a:ext uri="{FF2B5EF4-FFF2-40B4-BE49-F238E27FC236}">
                <a16:creationId xmlns:a16="http://schemas.microsoft.com/office/drawing/2014/main" id="{CEB2EB87-C5B7-4D53-B1D8-731C09B15243}"/>
              </a:ext>
            </a:extLst>
          </p:cNvPr>
          <p:cNvSpPr>
            <a:spLocks noGrp="1"/>
          </p:cNvSpPr>
          <p:nvPr>
            <p:ph type="sldNum" sz="quarter" idx="12"/>
          </p:nvPr>
        </p:nvSpPr>
        <p:spPr>
          <a:xfrm>
            <a:off x="8610600" y="6311900"/>
            <a:ext cx="2743200" cy="546100"/>
          </a:xfrm>
        </p:spPr>
        <p:txBody>
          <a:bodyPr anchor="t"/>
          <a:lstStyle/>
          <a:p>
            <a:fld id="{BC24384F-C969-491A-B746-B529BCC5F8BF}" type="slidenum">
              <a:rPr lang="en-US" smtClean="0"/>
              <a:t>30</a:t>
            </a:fld>
            <a:endParaRPr lang="en-US"/>
          </a:p>
        </p:txBody>
      </p:sp>
      <p:sp>
        <p:nvSpPr>
          <p:cNvPr id="5" name="Title 1">
            <a:extLst>
              <a:ext uri="{FF2B5EF4-FFF2-40B4-BE49-F238E27FC236}">
                <a16:creationId xmlns:a16="http://schemas.microsoft.com/office/drawing/2014/main" id="{732979C8-3088-44F6-B3AC-0276C6436929}"/>
              </a:ext>
            </a:extLst>
          </p:cNvPr>
          <p:cNvSpPr txBox="1">
            <a:spLocks/>
          </p:cNvSpPr>
          <p:nvPr/>
        </p:nvSpPr>
        <p:spPr>
          <a:xfrm>
            <a:off x="838200" y="1132284"/>
            <a:ext cx="10147300" cy="49934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chemeClr val="accent1">
                    <a:lumMod val="50000"/>
                  </a:schemeClr>
                </a:solidFill>
              </a:rPr>
              <a:t>*All definitions are sourced from Wikipedia</a:t>
            </a:r>
          </a:p>
          <a:p>
            <a:endParaRPr lang="en-US" sz="1400" dirty="0">
              <a:solidFill>
                <a:schemeClr val="accent1">
                  <a:lumMod val="50000"/>
                </a:schemeClr>
              </a:solidFill>
            </a:endParaRPr>
          </a:p>
          <a:p>
            <a:r>
              <a:rPr lang="en-US" sz="1400" b="1" dirty="0">
                <a:solidFill>
                  <a:schemeClr val="accent1">
                    <a:lumMod val="50000"/>
                  </a:schemeClr>
                </a:solidFill>
              </a:rPr>
              <a:t>Photogrammetry</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p>
          <a:p>
            <a:r>
              <a:rPr lang="en-US" sz="1400" dirty="0">
                <a:solidFill>
                  <a:schemeClr val="accent1">
                    <a:lumMod val="50000"/>
                  </a:schemeClr>
                </a:solidFill>
              </a:rPr>
              <a:t> </a:t>
            </a:r>
          </a:p>
          <a:p>
            <a:r>
              <a:rPr lang="en-US" sz="1400" b="1" dirty="0">
                <a:solidFill>
                  <a:schemeClr val="accent1">
                    <a:lumMod val="50000"/>
                  </a:schemeClr>
                </a:solidFill>
              </a:rPr>
              <a:t>Algorithm	</a:t>
            </a:r>
            <a:endParaRPr lang="en-US" sz="1400" dirty="0">
              <a:solidFill>
                <a:schemeClr val="accent1">
                  <a:lumMod val="50000"/>
                </a:schemeClr>
              </a:solidFill>
            </a:endParaRPr>
          </a:p>
          <a:p>
            <a:r>
              <a:rPr lang="en-US" sz="1400" dirty="0">
                <a:solidFill>
                  <a:schemeClr val="accent1">
                    <a:lumMod val="50000"/>
                  </a:schemeClr>
                </a:solidFill>
              </a:rPr>
              <a:t>A finite sequence of well-defined, computer-implementable instructions, typically to solve a class of problems or to perform a computation.</a:t>
            </a:r>
          </a:p>
          <a:p>
            <a:r>
              <a:rPr lang="en-US" sz="1400" dirty="0">
                <a:solidFill>
                  <a:schemeClr val="accent1">
                    <a:lumMod val="50000"/>
                  </a:schemeClr>
                </a:solidFill>
              </a:rPr>
              <a:t> </a:t>
            </a:r>
          </a:p>
          <a:p>
            <a:r>
              <a:rPr lang="en-US" sz="1400" b="1" dirty="0">
                <a:solidFill>
                  <a:schemeClr val="accent1">
                    <a:lumMod val="50000"/>
                  </a:schemeClr>
                </a:solidFill>
              </a:rPr>
              <a:t>Professional movers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Professionals who move all your belongings for you from one place to another.</a:t>
            </a:r>
          </a:p>
          <a:p>
            <a:r>
              <a:rPr lang="en-US" sz="1400" dirty="0">
                <a:solidFill>
                  <a:schemeClr val="accent1">
                    <a:lumMod val="50000"/>
                  </a:schemeClr>
                </a:solidFill>
              </a:rPr>
              <a:t> </a:t>
            </a:r>
          </a:p>
          <a:p>
            <a:r>
              <a:rPr lang="en-US" sz="1400" b="1" dirty="0">
                <a:solidFill>
                  <a:schemeClr val="accent1">
                    <a:lumMod val="50000"/>
                  </a:schemeClr>
                </a:solidFill>
              </a:rPr>
              <a:t>Packing problems</a:t>
            </a:r>
            <a:endParaRPr lang="en-US" sz="1400" dirty="0">
              <a:solidFill>
                <a:schemeClr val="accent1">
                  <a:lumMod val="50000"/>
                </a:schemeClr>
              </a:solidFill>
            </a:endParaRPr>
          </a:p>
          <a:p>
            <a:r>
              <a:rPr lang="en-US" sz="1400" b="1" dirty="0">
                <a:solidFill>
                  <a:schemeClr val="accent1">
                    <a:lumMod val="50000"/>
                  </a:schemeClr>
                </a:solidFill>
              </a:rPr>
              <a:t>	</a:t>
            </a:r>
            <a:r>
              <a:rPr lang="en-US" sz="1400" dirty="0">
                <a:solidFill>
                  <a:schemeClr val="accent1">
                    <a:lumMod val="50000"/>
                  </a:schemeClr>
                </a:solidFill>
              </a:rPr>
              <a:t>Are a class of optimization problems in mathematics that involve attempting to pack objects together into containers. The goal is to either pack a single container as densely as possible or pack all objects using as few containers as possible.</a:t>
            </a:r>
          </a:p>
          <a:p>
            <a:r>
              <a:rPr lang="en-US" sz="1400" dirty="0">
                <a:solidFill>
                  <a:schemeClr val="accent1">
                    <a:lumMod val="50000"/>
                  </a:schemeClr>
                </a:solidFill>
              </a:rPr>
              <a:t> </a:t>
            </a:r>
          </a:p>
          <a:p>
            <a:r>
              <a:rPr lang="en-US" sz="1400" dirty="0">
                <a:solidFill>
                  <a:schemeClr val="accent1">
                    <a:lumMod val="50000"/>
                  </a:schemeClr>
                </a:solidFill>
              </a:rPr>
              <a:t> </a:t>
            </a:r>
          </a:p>
          <a:p>
            <a:pPr marL="342900" indent="-342900">
              <a:lnSpc>
                <a:spcPct val="150000"/>
              </a:lnSpc>
              <a:buFont typeface="Arial" panose="020B0604020202020204" pitchFamily="34" charset="0"/>
              <a:buChar char="•"/>
            </a:pPr>
            <a:endParaRPr lang="en-US" sz="1400" dirty="0">
              <a:solidFill>
                <a:schemeClr val="accent1">
                  <a:lumMod val="50000"/>
                </a:schemeClr>
              </a:solidFill>
            </a:endParaRPr>
          </a:p>
        </p:txBody>
      </p:sp>
      <p:sp>
        <p:nvSpPr>
          <p:cNvPr id="4" name="Date Placeholder 3">
            <a:extLst>
              <a:ext uri="{FF2B5EF4-FFF2-40B4-BE49-F238E27FC236}">
                <a16:creationId xmlns:a16="http://schemas.microsoft.com/office/drawing/2014/main" id="{80F4D6F9-DE09-4141-AF52-8526864A5905}"/>
              </a:ext>
            </a:extLst>
          </p:cNvPr>
          <p:cNvSpPr>
            <a:spLocks noGrp="1"/>
          </p:cNvSpPr>
          <p:nvPr>
            <p:ph type="dt" sz="half" idx="10"/>
          </p:nvPr>
        </p:nvSpPr>
        <p:spPr/>
        <p:txBody>
          <a:bodyPr/>
          <a:lstStyle/>
          <a:p>
            <a:fld id="{58696911-968A-48FD-AE46-275E3C35E0FF}" type="datetime1">
              <a:rPr lang="en-US" smtClean="0"/>
              <a:t>10/7/20</a:t>
            </a:fld>
            <a:endParaRPr lang="en-US" dirty="0"/>
          </a:p>
        </p:txBody>
      </p:sp>
      <p:sp>
        <p:nvSpPr>
          <p:cNvPr id="7" name="Footer Placeholder 6">
            <a:extLst>
              <a:ext uri="{FF2B5EF4-FFF2-40B4-BE49-F238E27FC236}">
                <a16:creationId xmlns:a16="http://schemas.microsoft.com/office/drawing/2014/main" id="{611BE5A2-2338-432C-A3B4-54D250AD60B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11901263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A0AC7F-7E66-4479-94C9-6EBFD62B645A}"/>
              </a:ext>
            </a:extLst>
          </p:cNvPr>
          <p:cNvSpPr>
            <a:spLocks noGrp="1"/>
          </p:cNvSpPr>
          <p:nvPr>
            <p:ph type="sldNum" sz="quarter" idx="12"/>
          </p:nvPr>
        </p:nvSpPr>
        <p:spPr>
          <a:xfrm>
            <a:off x="8610600" y="6311900"/>
            <a:ext cx="2743200" cy="546100"/>
          </a:xfrm>
        </p:spPr>
        <p:txBody>
          <a:bodyPr/>
          <a:lstStyle/>
          <a:p>
            <a:fld id="{8B59D02A-E72F-4DC8-8A3A-01CB18079864}" type="slidenum">
              <a:rPr lang="en-US" smtClean="0"/>
              <a:t>31</a:t>
            </a:fld>
            <a:endParaRPr lang="en-US"/>
          </a:p>
        </p:txBody>
      </p:sp>
      <p:sp>
        <p:nvSpPr>
          <p:cNvPr id="2" name="Date Placeholder 1">
            <a:extLst>
              <a:ext uri="{FF2B5EF4-FFF2-40B4-BE49-F238E27FC236}">
                <a16:creationId xmlns:a16="http://schemas.microsoft.com/office/drawing/2014/main" id="{D8D8C9B6-6BB6-40D6-94B0-F30592B22C1B}"/>
              </a:ext>
            </a:extLst>
          </p:cNvPr>
          <p:cNvSpPr>
            <a:spLocks noGrp="1"/>
          </p:cNvSpPr>
          <p:nvPr>
            <p:ph type="dt" sz="half" idx="10"/>
          </p:nvPr>
        </p:nvSpPr>
        <p:spPr/>
        <p:txBody>
          <a:bodyPr/>
          <a:lstStyle/>
          <a:p>
            <a:fld id="{DFB65D22-CBB3-4848-9C31-D7B671615A23}" type="datetime1">
              <a:rPr lang="en-US" smtClean="0"/>
              <a:t>10/7/20</a:t>
            </a:fld>
            <a:endParaRPr lang="en-US" dirty="0"/>
          </a:p>
        </p:txBody>
      </p:sp>
      <p:sp>
        <p:nvSpPr>
          <p:cNvPr id="3" name="Footer Placeholder 2">
            <a:extLst>
              <a:ext uri="{FF2B5EF4-FFF2-40B4-BE49-F238E27FC236}">
                <a16:creationId xmlns:a16="http://schemas.microsoft.com/office/drawing/2014/main" id="{C4AD82F3-E959-43F9-AF39-42A76C7C3D1F}"/>
              </a:ext>
            </a:extLst>
          </p:cNvPr>
          <p:cNvSpPr>
            <a:spLocks noGrp="1"/>
          </p:cNvSpPr>
          <p:nvPr>
            <p:ph type="ftr" sz="quarter" idx="11"/>
          </p:nvPr>
        </p:nvSpPr>
        <p:spPr/>
        <p:txBody>
          <a:bodyPr/>
          <a:lstStyle/>
          <a:p>
            <a:r>
              <a:rPr lang="en-US"/>
              <a:t>CS 410 – Team Yellow – Load.In – Feasibility </a:t>
            </a:r>
            <a:endParaRPr lang="en-US" dirty="0"/>
          </a:p>
        </p:txBody>
      </p:sp>
      <p:graphicFrame>
        <p:nvGraphicFramePr>
          <p:cNvPr id="17" name="Table 16">
            <a:extLst>
              <a:ext uri="{FF2B5EF4-FFF2-40B4-BE49-F238E27FC236}">
                <a16:creationId xmlns:a16="http://schemas.microsoft.com/office/drawing/2014/main" id="{AEA41360-605D-4174-8074-631A4E53DFDE}"/>
              </a:ext>
            </a:extLst>
          </p:cNvPr>
          <p:cNvGraphicFramePr>
            <a:graphicFrameLocks noGrp="1"/>
          </p:cNvGraphicFramePr>
          <p:nvPr>
            <p:extLst>
              <p:ext uri="{D42A27DB-BD31-4B8C-83A1-F6EECF244321}">
                <p14:modId xmlns:p14="http://schemas.microsoft.com/office/powerpoint/2010/main" val="130196987"/>
              </p:ext>
            </p:extLst>
          </p:nvPr>
        </p:nvGraphicFramePr>
        <p:xfrm>
          <a:off x="564789" y="1109836"/>
          <a:ext cx="10498321" cy="4861985"/>
        </p:xfrm>
        <a:graphic>
          <a:graphicData uri="http://schemas.openxmlformats.org/drawingml/2006/table">
            <a:tbl>
              <a:tblPr firstRow="1" firstCol="1" bandRow="1"/>
              <a:tblGrid>
                <a:gridCol w="1265825">
                  <a:extLst>
                    <a:ext uri="{9D8B030D-6E8A-4147-A177-3AD203B41FA5}">
                      <a16:colId xmlns:a16="http://schemas.microsoft.com/office/drawing/2014/main" val="23964120"/>
                    </a:ext>
                  </a:extLst>
                </a:gridCol>
                <a:gridCol w="1537075">
                  <a:extLst>
                    <a:ext uri="{9D8B030D-6E8A-4147-A177-3AD203B41FA5}">
                      <a16:colId xmlns:a16="http://schemas.microsoft.com/office/drawing/2014/main" val="3881041737"/>
                    </a:ext>
                  </a:extLst>
                </a:gridCol>
                <a:gridCol w="1537075">
                  <a:extLst>
                    <a:ext uri="{9D8B030D-6E8A-4147-A177-3AD203B41FA5}">
                      <a16:colId xmlns:a16="http://schemas.microsoft.com/office/drawing/2014/main" val="2205594500"/>
                    </a:ext>
                  </a:extLst>
                </a:gridCol>
                <a:gridCol w="1632515">
                  <a:extLst>
                    <a:ext uri="{9D8B030D-6E8A-4147-A177-3AD203B41FA5}">
                      <a16:colId xmlns:a16="http://schemas.microsoft.com/office/drawing/2014/main" val="2413491925"/>
                    </a:ext>
                  </a:extLst>
                </a:gridCol>
                <a:gridCol w="1632515">
                  <a:extLst>
                    <a:ext uri="{9D8B030D-6E8A-4147-A177-3AD203B41FA5}">
                      <a16:colId xmlns:a16="http://schemas.microsoft.com/office/drawing/2014/main" val="731105647"/>
                    </a:ext>
                  </a:extLst>
                </a:gridCol>
                <a:gridCol w="1446658">
                  <a:extLst>
                    <a:ext uri="{9D8B030D-6E8A-4147-A177-3AD203B41FA5}">
                      <a16:colId xmlns:a16="http://schemas.microsoft.com/office/drawing/2014/main" val="223629030"/>
                    </a:ext>
                  </a:extLst>
                </a:gridCol>
                <a:gridCol w="1446658">
                  <a:extLst>
                    <a:ext uri="{9D8B030D-6E8A-4147-A177-3AD203B41FA5}">
                      <a16:colId xmlns:a16="http://schemas.microsoft.com/office/drawing/2014/main" val="434748574"/>
                    </a:ext>
                  </a:extLst>
                </a:gridCol>
              </a:tblGrid>
              <a:tr h="528047">
                <a:tc gridSpan="7">
                  <a:txBody>
                    <a:bodyPr/>
                    <a:lstStyle/>
                    <a:p>
                      <a:pPr marL="0" marR="0" algn="ctr">
                        <a:spcBef>
                          <a:spcPts val="0"/>
                        </a:spcBef>
                        <a:spcAft>
                          <a:spcPts val="0"/>
                        </a:spcAft>
                      </a:pPr>
                      <a:r>
                        <a:rPr lang="en-US" sz="18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Probability</a:t>
                      </a:r>
                      <a:endParaRPr lang="en-US" sz="18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ctr">
                        <a:spcBef>
                          <a:spcPts val="0"/>
                        </a:spcBef>
                        <a:spcAft>
                          <a:spcPts val="0"/>
                        </a:spcAft>
                      </a:pPr>
                      <a:r>
                        <a:rPr lang="en-US" sz="1600" b="1" cap="all"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2188208"/>
                  </a:ext>
                </a:extLst>
              </a:tr>
              <a:tr h="217067">
                <a:tc>
                  <a:txBody>
                    <a:bodyPr/>
                    <a:lstStyle/>
                    <a:p>
                      <a:pPr marL="0" marR="0">
                        <a:spcBef>
                          <a:spcPts val="0"/>
                        </a:spcBef>
                        <a:spcAft>
                          <a:spcPts val="0"/>
                        </a:spcAft>
                      </a:pPr>
                      <a:r>
                        <a:rPr lang="en-US" sz="1200" b="1" cap="all">
                          <a:effectLst/>
                          <a:latin typeface="Calibri" panose="020F0502020204030204"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71755" marR="71755"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138266705"/>
                  </a:ext>
                </a:extLst>
              </a:tr>
              <a:tr h="650450">
                <a:tc rowSpan="5">
                  <a:txBody>
                    <a:bodyPr/>
                    <a:lstStyle/>
                    <a:p>
                      <a:pPr marL="71755" marR="71755" algn="ctr">
                        <a:spcBef>
                          <a:spcPts val="0"/>
                        </a:spcBef>
                        <a:spcAft>
                          <a:spcPts val="0"/>
                        </a:spcAft>
                      </a:pPr>
                      <a:r>
                        <a:rPr lang="en-US" sz="1200" b="1" cap="all">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Severity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lnL>
                      <a:noFill/>
                    </a:lnL>
                    <a:lnR w="12700" cap="flat" cmpd="sng" algn="ctr">
                      <a:solidFill>
                        <a:srgbClr val="7F7F7F"/>
                      </a:solidFill>
                      <a:prstDash val="solid"/>
                      <a:round/>
                      <a:headEnd type="none" w="med" len="med"/>
                      <a:tailEnd type="none" w="med" len="med"/>
                    </a:lnR>
                    <a:lnT>
                      <a:noFill/>
                    </a:lnT>
                    <a:lnB>
                      <a:noFill/>
                    </a:lnB>
                    <a:solidFill>
                      <a:srgbClr val="E7E6E6"/>
                    </a:solidFill>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33637888"/>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tabLst>
                          <a:tab pos="465455" algn="l"/>
                        </a:tabLs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T-2, C-4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0000"/>
                    </a:solidFill>
                  </a:tcPr>
                </a:tc>
                <a:extLst>
                  <a:ext uri="{0D108BD9-81ED-4DB2-BD59-A6C34878D82A}">
                    <a16:rowId xmlns:a16="http://schemas.microsoft.com/office/drawing/2014/main" val="4117927542"/>
                  </a:ext>
                </a:extLst>
              </a:tr>
              <a:tr h="542670">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T-3, C-1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1639830643"/>
                  </a:ext>
                </a:extLst>
              </a:tr>
              <a:tr h="610504">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F2F2F2"/>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C000"/>
                    </a:solidFill>
                  </a:tcPr>
                </a:tc>
                <a:extLst>
                  <a:ext uri="{0D108BD9-81ED-4DB2-BD59-A6C34878D82A}">
                    <a16:rowId xmlns:a16="http://schemas.microsoft.com/office/drawing/2014/main" val="3465853558"/>
                  </a:ext>
                </a:extLst>
              </a:tr>
              <a:tr h="685237">
                <a:tc vMerge="1">
                  <a:txBody>
                    <a:bodyPr/>
                    <a:lstStyle/>
                    <a:p>
                      <a:endParaRPr lang="en-US"/>
                    </a:p>
                  </a:txBody>
                  <a:tcPr/>
                </a:tc>
                <a:tc>
                  <a:txBody>
                    <a:bodyPr/>
                    <a:lstStyle/>
                    <a:p>
                      <a:pPr marL="0" marR="0">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Very 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a:noFill/>
                    </a:lnT>
                    <a:lnB>
                      <a:noFill/>
                    </a:lnB>
                    <a:solidFill>
                      <a:srgbClr val="E7E6E6"/>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92D050"/>
                    </a:solidFill>
                  </a:tcPr>
                </a:tc>
                <a:tc>
                  <a:txBody>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FF00"/>
                    </a:solidFill>
                  </a:tcPr>
                </a:tc>
                <a:extLst>
                  <a:ext uri="{0D108BD9-81ED-4DB2-BD59-A6C34878D82A}">
                    <a16:rowId xmlns:a16="http://schemas.microsoft.com/office/drawing/2014/main" val="2581731003"/>
                  </a:ext>
                </a:extLst>
              </a:tr>
              <a:tr h="1085340">
                <a:tc gridSpan="7">
                  <a:txBody>
                    <a:bodyPr/>
                    <a:lstStyle/>
                    <a:p>
                      <a:pPr marL="0" marR="0">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a:noFill/>
                    </a:lnT>
                    <a:lnB>
                      <a:noFill/>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122944"/>
                  </a:ext>
                </a:extLst>
              </a:tr>
            </a:tbl>
          </a:graphicData>
        </a:graphic>
      </p:graphicFrame>
      <p:sp>
        <p:nvSpPr>
          <p:cNvPr id="18" name="TextBox 17">
            <a:extLst>
              <a:ext uri="{FF2B5EF4-FFF2-40B4-BE49-F238E27FC236}">
                <a16:creationId xmlns:a16="http://schemas.microsoft.com/office/drawing/2014/main" id="{AE9A5EAE-5FD0-4145-8C38-AFC972EB3A17}"/>
              </a:ext>
            </a:extLst>
          </p:cNvPr>
          <p:cNvSpPr txBox="1"/>
          <p:nvPr/>
        </p:nvSpPr>
        <p:spPr>
          <a:xfrm>
            <a:off x="564789" y="187839"/>
            <a:ext cx="8116711" cy="646331"/>
          </a:xfrm>
          <a:prstGeom prst="rect">
            <a:avLst/>
          </a:prstGeom>
          <a:noFill/>
        </p:spPr>
        <p:txBody>
          <a:bodyPr wrap="square" rtlCol="0">
            <a:spAutoFit/>
          </a:bodyPr>
          <a:lstStyle/>
          <a:p>
            <a:r>
              <a:rPr lang="en-US" sz="3600" dirty="0"/>
              <a:t>Risks Overview</a:t>
            </a:r>
          </a:p>
        </p:txBody>
      </p:sp>
      <p:pic>
        <p:nvPicPr>
          <p:cNvPr id="20" name="Picture 19">
            <a:extLst>
              <a:ext uri="{FF2B5EF4-FFF2-40B4-BE49-F238E27FC236}">
                <a16:creationId xmlns:a16="http://schemas.microsoft.com/office/drawing/2014/main" id="{D113A6FF-121D-4670-A3D9-B5A1E89EC970}"/>
              </a:ext>
            </a:extLst>
          </p:cNvPr>
          <p:cNvPicPr>
            <a:picLocks noChangeAspect="1"/>
          </p:cNvPicPr>
          <p:nvPr/>
        </p:nvPicPr>
        <p:blipFill>
          <a:blip r:embed="rId3"/>
          <a:stretch>
            <a:fillRect/>
          </a:stretch>
        </p:blipFill>
        <p:spPr>
          <a:xfrm>
            <a:off x="710125" y="4978141"/>
            <a:ext cx="5945879" cy="745468"/>
          </a:xfrm>
          <a:prstGeom prst="rect">
            <a:avLst/>
          </a:prstGeom>
        </p:spPr>
      </p:pic>
    </p:spTree>
    <p:extLst>
      <p:ext uri="{BB962C8B-B14F-4D97-AF65-F5344CB8AC3E}">
        <p14:creationId xmlns:p14="http://schemas.microsoft.com/office/powerpoint/2010/main" val="3713112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9" name="Title 1">
            <a:extLst>
              <a:ext uri="{FF2B5EF4-FFF2-40B4-BE49-F238E27FC236}">
                <a16:creationId xmlns:a16="http://schemas.microsoft.com/office/drawing/2014/main" id="{7FF4CA08-8FB3-4DDE-87CE-02A8728E0E0B}"/>
              </a:ext>
            </a:extLst>
          </p:cNvPr>
          <p:cNvSpPr>
            <a:spLocks noGrp="1"/>
          </p:cNvSpPr>
          <p:nvPr>
            <p:ph type="title"/>
          </p:nvPr>
        </p:nvSpPr>
        <p:spPr/>
        <p:txBody>
          <a:bodyPr/>
          <a:lstStyle/>
          <a:p>
            <a:r>
              <a:rPr lang="en-US" dirty="0"/>
              <a:t>Americans Prefer to Move Themselves</a:t>
            </a:r>
          </a:p>
        </p:txBody>
      </p:sp>
      <p:sp>
        <p:nvSpPr>
          <p:cNvPr id="3" name="Date Placeholder 2">
            <a:extLst>
              <a:ext uri="{FF2B5EF4-FFF2-40B4-BE49-F238E27FC236}">
                <a16:creationId xmlns:a16="http://schemas.microsoft.com/office/drawing/2014/main" id="{FE6C6183-8A1F-46DD-A549-91FF97EBD274}"/>
              </a:ext>
            </a:extLst>
          </p:cNvPr>
          <p:cNvSpPr>
            <a:spLocks noGrp="1"/>
          </p:cNvSpPr>
          <p:nvPr>
            <p:ph type="dt" sz="half" idx="2"/>
          </p:nvPr>
        </p:nvSpPr>
        <p:spPr/>
        <p:txBody>
          <a:bodyPr/>
          <a:lstStyle/>
          <a:p>
            <a:fld id="{2956BDFD-B330-4666-844F-17F73259AB29}" type="datetime1">
              <a:rPr lang="en-US" smtClean="0"/>
              <a:t>10/7/20</a:t>
            </a:fld>
            <a:endParaRPr lang="en-US" dirty="0"/>
          </a:p>
        </p:txBody>
      </p:sp>
      <p:sp>
        <p:nvSpPr>
          <p:cNvPr id="4" name="Footer Placeholder 3">
            <a:extLst>
              <a:ext uri="{FF2B5EF4-FFF2-40B4-BE49-F238E27FC236}">
                <a16:creationId xmlns:a16="http://schemas.microsoft.com/office/drawing/2014/main" id="{FD67F1C8-9142-44EB-A73C-9E8AF79722A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32</a:t>
            </a:fld>
            <a:endParaRPr lang="en-US" dirty="0"/>
          </a:p>
        </p:txBody>
      </p:sp>
      <p:graphicFrame>
        <p:nvGraphicFramePr>
          <p:cNvPr id="7" name="Chart 6">
            <a:extLst>
              <a:ext uri="{FF2B5EF4-FFF2-40B4-BE49-F238E27FC236}">
                <a16:creationId xmlns:a16="http://schemas.microsoft.com/office/drawing/2014/main" id="{23A88899-F16F-44E4-A81B-A863AD7DA1FC}"/>
              </a:ext>
            </a:extLst>
          </p:cNvPr>
          <p:cNvGraphicFramePr/>
          <p:nvPr>
            <p:extLst>
              <p:ext uri="{D42A27DB-BD31-4B8C-83A1-F6EECF244321}">
                <p14:modId xmlns:p14="http://schemas.microsoft.com/office/powerpoint/2010/main" val="3661252043"/>
              </p:ext>
            </p:extLst>
          </p:nvPr>
        </p:nvGraphicFramePr>
        <p:xfrm>
          <a:off x="423746" y="1224013"/>
          <a:ext cx="11259663" cy="49760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034121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365125"/>
            <a:ext cx="10515600" cy="5591175"/>
          </a:xfrm>
        </p:spPr>
        <p:txBody>
          <a:bodyPr>
            <a:normAutofit/>
          </a:bodyPr>
          <a:lstStyle/>
          <a:p>
            <a:r>
              <a:rPr lang="en-US" sz="3200" dirty="0"/>
              <a:t>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a:t>
            </a:r>
            <a:br>
              <a:rPr lang="en-US" sz="3200" dirty="0"/>
            </a:br>
            <a:br>
              <a:rPr lang="en-US" sz="3200" dirty="0"/>
            </a:br>
            <a:r>
              <a:rPr lang="en-US" sz="3200" dirty="0" err="1"/>
              <a:t>Load.In</a:t>
            </a:r>
            <a:r>
              <a:rPr lang="en-US" sz="3200" dirty="0"/>
              <a:t> aims to </a:t>
            </a:r>
            <a:r>
              <a:rPr lang="en-US" sz="3200" b="1" dirty="0"/>
              <a:t>give your move a game plan</a:t>
            </a:r>
            <a:r>
              <a:rPr lang="en-US" sz="3200" dirty="0"/>
              <a:t> by quantifying uncertainties and assisting in logistical endeavors on moving day.</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33</a:t>
            </a:fld>
            <a:endParaRPr lang="en-US" dirty="0"/>
          </a:p>
        </p:txBody>
      </p:sp>
    </p:spTree>
    <p:extLst>
      <p:ext uri="{BB962C8B-B14F-4D97-AF65-F5344CB8AC3E}">
        <p14:creationId xmlns:p14="http://schemas.microsoft.com/office/powerpoint/2010/main" val="2668610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581025" y="0"/>
            <a:ext cx="10515600" cy="1325563"/>
          </a:xfrm>
        </p:spPr>
        <p:txBody>
          <a:bodyPr/>
          <a:lstStyle/>
          <a:p>
            <a:r>
              <a:rPr lang="en-US" dirty="0"/>
              <a:t>Professional Movers Are Costly</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34</a:t>
            </a:fld>
            <a:endParaRPr lang="en-US" dirty="0"/>
          </a:p>
        </p:txBody>
      </p:sp>
      <p:sp>
        <p:nvSpPr>
          <p:cNvPr id="5" name="TextBox 4">
            <a:extLst>
              <a:ext uri="{FF2B5EF4-FFF2-40B4-BE49-F238E27FC236}">
                <a16:creationId xmlns:a16="http://schemas.microsoft.com/office/drawing/2014/main" id="{07E4B3F2-1A6C-4BA3-97B5-60F4BDE4184D}"/>
              </a:ext>
            </a:extLst>
          </p:cNvPr>
          <p:cNvSpPr txBox="1"/>
          <p:nvPr/>
        </p:nvSpPr>
        <p:spPr>
          <a:xfrm>
            <a:off x="2531845" y="5661620"/>
            <a:ext cx="7591647" cy="923330"/>
          </a:xfrm>
          <a:prstGeom prst="rect">
            <a:avLst/>
          </a:prstGeom>
          <a:noFill/>
        </p:spPr>
        <p:txBody>
          <a:bodyPr wrap="square" rtlCol="0">
            <a:spAutoFit/>
          </a:bodyPr>
          <a:lstStyle/>
          <a:p>
            <a:r>
              <a:rPr lang="en-US" dirty="0"/>
              <a:t>Based on 4 Movers at Average rate of $50/HR to $100/HR</a:t>
            </a:r>
          </a:p>
          <a:p>
            <a:r>
              <a:rPr lang="en-US" dirty="0"/>
              <a:t>https://www.mymovingreviews.com/move/average-moving-cost/</a:t>
            </a:r>
          </a:p>
          <a:p>
            <a:endParaRPr lang="en-US" dirty="0"/>
          </a:p>
        </p:txBody>
      </p:sp>
      <p:graphicFrame>
        <p:nvGraphicFramePr>
          <p:cNvPr id="7" name="Chart 6">
            <a:extLst>
              <a:ext uri="{FF2B5EF4-FFF2-40B4-BE49-F238E27FC236}">
                <a16:creationId xmlns:a16="http://schemas.microsoft.com/office/drawing/2014/main" id="{D2CE9FAF-98E1-428A-8A74-C5FDD815C921}"/>
              </a:ext>
            </a:extLst>
          </p:cNvPr>
          <p:cNvGraphicFramePr>
            <a:graphicFrameLocks/>
          </p:cNvGraphicFramePr>
          <p:nvPr/>
        </p:nvGraphicFramePr>
        <p:xfrm>
          <a:off x="709612" y="1140618"/>
          <a:ext cx="10772775" cy="4576763"/>
        </p:xfrm>
        <a:graphic>
          <a:graphicData uri="http://schemas.openxmlformats.org/drawingml/2006/chart">
            <c:chart xmlns:c="http://schemas.openxmlformats.org/drawingml/2006/chart" xmlns:r="http://schemas.openxmlformats.org/officeDocument/2006/relationships" r:id="rId3"/>
          </a:graphicData>
        </a:graphic>
      </p:graphicFrame>
      <p:sp>
        <p:nvSpPr>
          <p:cNvPr id="4" name="Date Placeholder 3">
            <a:extLst>
              <a:ext uri="{FF2B5EF4-FFF2-40B4-BE49-F238E27FC236}">
                <a16:creationId xmlns:a16="http://schemas.microsoft.com/office/drawing/2014/main" id="{F9690993-D2EB-4403-B3DF-62AA8EF750EB}"/>
              </a:ext>
            </a:extLst>
          </p:cNvPr>
          <p:cNvSpPr>
            <a:spLocks noGrp="1"/>
          </p:cNvSpPr>
          <p:nvPr>
            <p:ph type="dt" sz="half" idx="10"/>
          </p:nvPr>
        </p:nvSpPr>
        <p:spPr/>
        <p:txBody>
          <a:bodyPr/>
          <a:lstStyle/>
          <a:p>
            <a:fld id="{9CD256C3-68A5-488E-9F40-9C014D5C9643}" type="datetime1">
              <a:rPr lang="en-US" smtClean="0"/>
              <a:t>10/7/20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Tree>
    <p:extLst>
      <p:ext uri="{BB962C8B-B14F-4D97-AF65-F5344CB8AC3E}">
        <p14:creationId xmlns:p14="http://schemas.microsoft.com/office/powerpoint/2010/main" val="1554120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8"/>
            <a:ext cx="10515600" cy="1325563"/>
          </a:xfrm>
        </p:spPr>
        <p:txBody>
          <a:bodyPr>
            <a:noAutofit/>
          </a:bodyPr>
          <a:lstStyle/>
          <a:p>
            <a:pPr algn="ctr"/>
            <a:r>
              <a:rPr lang="en-US" dirty="0"/>
              <a:t>78.3% of Americans go without the help of professional movers.</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35</a:t>
            </a:fld>
            <a:endParaRPr lang="en-US"/>
          </a:p>
        </p:txBody>
      </p:sp>
      <p:sp>
        <p:nvSpPr>
          <p:cNvPr id="6" name="Rectangle 5">
            <a:extLst>
              <a:ext uri="{FF2B5EF4-FFF2-40B4-BE49-F238E27FC236}">
                <a16:creationId xmlns:a16="http://schemas.microsoft.com/office/drawing/2014/main" id="{73512113-F182-411C-9961-43C4BA14F2CD}"/>
              </a:ext>
            </a:extLst>
          </p:cNvPr>
          <p:cNvSpPr/>
          <p:nvPr/>
        </p:nvSpPr>
        <p:spPr>
          <a:xfrm>
            <a:off x="5029842" y="6450353"/>
            <a:ext cx="2132314" cy="369332"/>
          </a:xfrm>
          <a:prstGeom prst="rect">
            <a:avLst/>
          </a:prstGeom>
        </p:spPr>
        <p:txBody>
          <a:bodyPr wrap="none">
            <a:spAutoFit/>
          </a:bodyPr>
          <a:lstStyle/>
          <a:p>
            <a:pPr algn="ctr"/>
            <a:r>
              <a:rPr lang="en-US" dirty="0">
                <a:hlinkClick r:id="rId3"/>
              </a:rPr>
              <a:t>MoveBuddha.com</a:t>
            </a:r>
            <a:endParaRPr lang="en-US" dirty="0"/>
          </a:p>
        </p:txBody>
      </p:sp>
      <p:sp>
        <p:nvSpPr>
          <p:cNvPr id="3" name="Date Placeholder 2">
            <a:extLst>
              <a:ext uri="{FF2B5EF4-FFF2-40B4-BE49-F238E27FC236}">
                <a16:creationId xmlns:a16="http://schemas.microsoft.com/office/drawing/2014/main" id="{7D958F2C-8487-44B7-8142-EA0429FDA7EE}"/>
              </a:ext>
            </a:extLst>
          </p:cNvPr>
          <p:cNvSpPr>
            <a:spLocks noGrp="1"/>
          </p:cNvSpPr>
          <p:nvPr>
            <p:ph type="dt" sz="half" idx="10"/>
          </p:nvPr>
        </p:nvSpPr>
        <p:spPr/>
        <p:txBody>
          <a:bodyPr/>
          <a:lstStyle/>
          <a:p>
            <a:fld id="{44DE3130-718C-44C0-B623-8F489949D5FD}" type="datetime1">
              <a:rPr lang="en-US" smtClean="0"/>
              <a:t>10/7/20</a:t>
            </a:fld>
            <a:endParaRPr lang="en-US" dirty="0"/>
          </a:p>
        </p:txBody>
      </p:sp>
      <p:sp>
        <p:nvSpPr>
          <p:cNvPr id="7" name="Footer Placeholder 6">
            <a:extLst>
              <a:ext uri="{FF2B5EF4-FFF2-40B4-BE49-F238E27FC236}">
                <a16:creationId xmlns:a16="http://schemas.microsoft.com/office/drawing/2014/main" id="{0B687173-08D2-4B18-B3C6-2855BFADB20B}"/>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02310264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2766219"/>
            <a:ext cx="10515600" cy="1325563"/>
          </a:xfrm>
        </p:spPr>
        <p:txBody>
          <a:bodyPr>
            <a:noAutofit/>
          </a:bodyPr>
          <a:lstStyle/>
          <a:p>
            <a:pPr algn="ctr"/>
            <a:r>
              <a:rPr lang="en-US" dirty="0"/>
              <a:t>35% of Americans are stressed the most by logistics and packing.</a:t>
            </a:r>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36</a:t>
            </a:fld>
            <a:endParaRPr lang="en-US"/>
          </a:p>
        </p:txBody>
      </p:sp>
      <p:sp>
        <p:nvSpPr>
          <p:cNvPr id="6" name="Rectangle 5">
            <a:extLst>
              <a:ext uri="{FF2B5EF4-FFF2-40B4-BE49-F238E27FC236}">
                <a16:creationId xmlns:a16="http://schemas.microsoft.com/office/drawing/2014/main" id="{1C251E46-4E72-4A85-8168-59DC4F8A6F77}"/>
              </a:ext>
            </a:extLst>
          </p:cNvPr>
          <p:cNvSpPr/>
          <p:nvPr/>
        </p:nvSpPr>
        <p:spPr>
          <a:xfrm>
            <a:off x="5395324" y="6450353"/>
            <a:ext cx="1401346" cy="369332"/>
          </a:xfrm>
          <a:prstGeom prst="rect">
            <a:avLst/>
          </a:prstGeom>
        </p:spPr>
        <p:txBody>
          <a:bodyPr wrap="none">
            <a:spAutoFit/>
          </a:bodyPr>
          <a:lstStyle/>
          <a:p>
            <a:pPr algn="ctr"/>
            <a:r>
              <a:rPr lang="en-US" dirty="0">
                <a:hlinkClick r:id="rId3"/>
              </a:rPr>
              <a:t>Article.com</a:t>
            </a:r>
            <a:endParaRPr lang="en-US" dirty="0"/>
          </a:p>
        </p:txBody>
      </p:sp>
      <p:sp>
        <p:nvSpPr>
          <p:cNvPr id="3" name="Date Placeholder 2">
            <a:extLst>
              <a:ext uri="{FF2B5EF4-FFF2-40B4-BE49-F238E27FC236}">
                <a16:creationId xmlns:a16="http://schemas.microsoft.com/office/drawing/2014/main" id="{2F9D0CB4-82DA-4AC1-8BB3-85936D8162EB}"/>
              </a:ext>
            </a:extLst>
          </p:cNvPr>
          <p:cNvSpPr>
            <a:spLocks noGrp="1"/>
          </p:cNvSpPr>
          <p:nvPr>
            <p:ph type="dt" sz="half" idx="10"/>
          </p:nvPr>
        </p:nvSpPr>
        <p:spPr/>
        <p:txBody>
          <a:bodyPr/>
          <a:lstStyle/>
          <a:p>
            <a:fld id="{4018ACE6-6251-4D52-A437-1D2A1B0E0C79}" type="datetime1">
              <a:rPr lang="en-US" smtClean="0"/>
              <a:t>10/7/20</a:t>
            </a:fld>
            <a:endParaRPr lang="en-US" dirty="0"/>
          </a:p>
        </p:txBody>
      </p:sp>
      <p:sp>
        <p:nvSpPr>
          <p:cNvPr id="7" name="Footer Placeholder 6">
            <a:extLst>
              <a:ext uri="{FF2B5EF4-FFF2-40B4-BE49-F238E27FC236}">
                <a16:creationId xmlns:a16="http://schemas.microsoft.com/office/drawing/2014/main" id="{F78DCEE4-CAFD-4D92-8F13-FF8EAD58C140}"/>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23893170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78E2-4DBD-4E43-AD3A-9D3D589A5D90}"/>
              </a:ext>
            </a:extLst>
          </p:cNvPr>
          <p:cNvSpPr>
            <a:spLocks noGrp="1"/>
          </p:cNvSpPr>
          <p:nvPr>
            <p:ph type="title"/>
          </p:nvPr>
        </p:nvSpPr>
        <p:spPr>
          <a:xfrm>
            <a:off x="838200" y="365126"/>
            <a:ext cx="10515600" cy="546100"/>
          </a:xfrm>
        </p:spPr>
        <p:txBody>
          <a:bodyPr>
            <a:normAutofit fontScale="90000"/>
          </a:bodyPr>
          <a:lstStyle/>
          <a:p>
            <a:pPr algn="ctr"/>
            <a:r>
              <a:rPr lang="en-US" sz="4000" dirty="0">
                <a:solidFill>
                  <a:srgbClr val="6DD1A1"/>
                </a:solidFill>
              </a:rPr>
              <a:t>Who is Team Yellow?</a:t>
            </a:r>
          </a:p>
        </p:txBody>
      </p:sp>
      <p:sp>
        <p:nvSpPr>
          <p:cNvPr id="7" name="Date Placeholder 6">
            <a:extLst>
              <a:ext uri="{FF2B5EF4-FFF2-40B4-BE49-F238E27FC236}">
                <a16:creationId xmlns:a16="http://schemas.microsoft.com/office/drawing/2014/main" id="{C9E2AEB6-8C3A-4B38-9AF9-44DA0996833B}"/>
              </a:ext>
            </a:extLst>
          </p:cNvPr>
          <p:cNvSpPr>
            <a:spLocks noGrp="1"/>
          </p:cNvSpPr>
          <p:nvPr>
            <p:ph type="dt" sz="half" idx="2"/>
          </p:nvPr>
        </p:nvSpPr>
        <p:spPr/>
        <p:txBody>
          <a:bodyPr/>
          <a:lstStyle/>
          <a:p>
            <a:fld id="{358C4E59-1DFE-49A9-AA83-26C53AD939A8}" type="datetime1">
              <a:rPr lang="en-US" smtClean="0"/>
              <a:t>10/7/20</a:t>
            </a:fld>
            <a:endParaRPr lang="en-US" dirty="0"/>
          </a:p>
        </p:txBody>
      </p:sp>
      <p:sp>
        <p:nvSpPr>
          <p:cNvPr id="8" name="Footer Placeholder 7">
            <a:extLst>
              <a:ext uri="{FF2B5EF4-FFF2-40B4-BE49-F238E27FC236}">
                <a16:creationId xmlns:a16="http://schemas.microsoft.com/office/drawing/2014/main" id="{B1E37E26-C94B-47FF-8F0C-213113540CF5}"/>
              </a:ext>
            </a:extLst>
          </p:cNvPr>
          <p:cNvSpPr>
            <a:spLocks noGrp="1"/>
          </p:cNvSpPr>
          <p:nvPr>
            <p:ph type="ftr" sz="quarter" idx="3"/>
          </p:nvPr>
        </p:nvSpPr>
        <p:spPr/>
        <p:txBody>
          <a:bodyPr/>
          <a:lstStyle/>
          <a:p>
            <a:r>
              <a:rPr lang="en-US"/>
              <a:t>CS 410 – Team Yellow – Load.In – Feasibility </a:t>
            </a:r>
            <a:endParaRPr lang="en-US" dirty="0"/>
          </a:p>
        </p:txBody>
      </p:sp>
      <p:sp>
        <p:nvSpPr>
          <p:cNvPr id="9" name="Slide Number Placeholder 8">
            <a:extLst>
              <a:ext uri="{FF2B5EF4-FFF2-40B4-BE49-F238E27FC236}">
                <a16:creationId xmlns:a16="http://schemas.microsoft.com/office/drawing/2014/main" id="{DF12796B-999E-477A-A00E-BAEE967B0142}"/>
              </a:ext>
            </a:extLst>
          </p:cNvPr>
          <p:cNvSpPr>
            <a:spLocks noGrp="1"/>
          </p:cNvSpPr>
          <p:nvPr>
            <p:ph type="sldNum" sz="quarter" idx="4"/>
          </p:nvPr>
        </p:nvSpPr>
        <p:spPr/>
        <p:txBody>
          <a:bodyPr/>
          <a:lstStyle/>
          <a:p>
            <a:fld id="{BC24384F-C969-491A-B746-B529BCC5F8BF}" type="slidenum">
              <a:rPr lang="en-US" smtClean="0"/>
              <a:pPr/>
              <a:t>4</a:t>
            </a:fld>
            <a:endParaRPr lang="en-US" dirty="0"/>
          </a:p>
        </p:txBody>
      </p:sp>
      <p:grpSp>
        <p:nvGrpSpPr>
          <p:cNvPr id="24" name="Group 23">
            <a:extLst>
              <a:ext uri="{FF2B5EF4-FFF2-40B4-BE49-F238E27FC236}">
                <a16:creationId xmlns:a16="http://schemas.microsoft.com/office/drawing/2014/main" id="{44F7466A-8226-4B30-B8E9-691F8AC93044}"/>
              </a:ext>
            </a:extLst>
          </p:cNvPr>
          <p:cNvGrpSpPr/>
          <p:nvPr/>
        </p:nvGrpSpPr>
        <p:grpSpPr>
          <a:xfrm>
            <a:off x="1332750" y="1158942"/>
            <a:ext cx="9526500" cy="5140139"/>
            <a:chOff x="677333" y="676275"/>
            <a:chExt cx="10330231" cy="5573802"/>
          </a:xfrm>
        </p:grpSpPr>
        <p:pic>
          <p:nvPicPr>
            <p:cNvPr id="10" name="Byron" descr="A person looking at the camera&#10;&#10;Description automatically generated">
              <a:extLst>
                <a:ext uri="{FF2B5EF4-FFF2-40B4-BE49-F238E27FC236}">
                  <a16:creationId xmlns:a16="http://schemas.microsoft.com/office/drawing/2014/main" id="{FEBCB105-D169-44E6-BCA4-DB28AB669934}"/>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692229" y="676275"/>
              <a:ext cx="2286000" cy="2286000"/>
            </a:xfrm>
            <a:prstGeom prst="rect">
              <a:avLst/>
            </a:prstGeom>
          </p:spPr>
        </p:pic>
        <p:pic>
          <p:nvPicPr>
            <p:cNvPr id="11" name="Lance" descr="A person wearing a blue hat&#10;&#10;Description automatically generated">
              <a:extLst>
                <a:ext uri="{FF2B5EF4-FFF2-40B4-BE49-F238E27FC236}">
                  <a16:creationId xmlns:a16="http://schemas.microsoft.com/office/drawing/2014/main" id="{E9ED2122-32F1-4BF1-BBD9-2BF67F9F9B31}"/>
                </a:ext>
              </a:extLst>
            </p:cNvPr>
            <p:cNvPicPr>
              <a:picLocks noChangeAspect="1"/>
            </p:cNvPicPr>
            <p:nvPr/>
          </p:nvPicPr>
          <p:blipFill rotWithShape="1">
            <a:blip r:embed="rId4">
              <a:extLst>
                <a:ext uri="{28A0092B-C50C-407E-A947-70E740481C1C}">
                  <a14:useLocalDpi xmlns:a14="http://schemas.microsoft.com/office/drawing/2010/main" val="0"/>
                </a:ext>
              </a:extLst>
            </a:blip>
            <a:srcRect t="10943" b="10943"/>
            <a:stretch/>
          </p:blipFill>
          <p:spPr>
            <a:xfrm>
              <a:off x="3368674" y="676275"/>
              <a:ext cx="2286000" cy="2286000"/>
            </a:xfrm>
            <a:prstGeom prst="rect">
              <a:avLst/>
            </a:prstGeom>
          </p:spPr>
        </p:pic>
        <p:pic>
          <p:nvPicPr>
            <p:cNvPr id="12" name="Greg" descr="A person posing for the camera&#10;&#10;Description automatically generated">
              <a:extLst>
                <a:ext uri="{FF2B5EF4-FFF2-40B4-BE49-F238E27FC236}">
                  <a16:creationId xmlns:a16="http://schemas.microsoft.com/office/drawing/2014/main" id="{54A2D5B0-3D71-4836-B70C-A5E895D8B62D}"/>
                </a:ext>
              </a:extLst>
            </p:cNvPr>
            <p:cNvPicPr>
              <a:picLocks noChangeAspect="1"/>
            </p:cNvPicPr>
            <p:nvPr/>
          </p:nvPicPr>
          <p:blipFill rotWithShape="1">
            <a:blip r:embed="rId5">
              <a:extLst>
                <a:ext uri="{28A0092B-C50C-407E-A947-70E740481C1C}">
                  <a14:useLocalDpi xmlns:a14="http://schemas.microsoft.com/office/drawing/2010/main" val="0"/>
                </a:ext>
              </a:extLst>
            </a:blip>
            <a:srcRect l="-398" t="11885" r="398" b="31893"/>
            <a:stretch/>
          </p:blipFill>
          <p:spPr>
            <a:xfrm>
              <a:off x="6045119" y="676275"/>
              <a:ext cx="2286000" cy="2286000"/>
            </a:xfrm>
            <a:prstGeom prst="rect">
              <a:avLst/>
            </a:prstGeom>
          </p:spPr>
        </p:pic>
        <p:pic>
          <p:nvPicPr>
            <p:cNvPr id="13" name="Jason" descr="A person posing for the camera&#10;&#10;Description automatically generated">
              <a:extLst>
                <a:ext uri="{FF2B5EF4-FFF2-40B4-BE49-F238E27FC236}">
                  <a16:creationId xmlns:a16="http://schemas.microsoft.com/office/drawing/2014/main" id="{D4BAD9E0-EC76-44B9-AB08-E63BF366296C}"/>
                </a:ext>
              </a:extLst>
            </p:cNvPr>
            <p:cNvPicPr>
              <a:picLocks noChangeAspect="1"/>
            </p:cNvPicPr>
            <p:nvPr/>
          </p:nvPicPr>
          <p:blipFill rotWithShape="1">
            <a:blip r:embed="rId6">
              <a:extLst>
                <a:ext uri="{28A0092B-C50C-407E-A947-70E740481C1C}">
                  <a14:useLocalDpi xmlns:a14="http://schemas.microsoft.com/office/drawing/2010/main" val="0"/>
                </a:ext>
              </a:extLst>
            </a:blip>
            <a:srcRect l="16802" t="4963" r="9721" b="39150"/>
            <a:stretch/>
          </p:blipFill>
          <p:spPr>
            <a:xfrm>
              <a:off x="8721564" y="676275"/>
              <a:ext cx="2286000" cy="2286000"/>
            </a:xfrm>
            <a:prstGeom prst="rect">
              <a:avLst/>
            </a:prstGeom>
          </p:spPr>
        </p:pic>
        <p:pic>
          <p:nvPicPr>
            <p:cNvPr id="14" name="Daniel" descr="A person smiling for the camera&#10;&#10;Description automatically generated">
              <a:extLst>
                <a:ext uri="{FF2B5EF4-FFF2-40B4-BE49-F238E27FC236}">
                  <a16:creationId xmlns:a16="http://schemas.microsoft.com/office/drawing/2014/main" id="{216EFEB2-4505-4F6A-BED6-AF3655B8BE79}"/>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14710" y="3516312"/>
              <a:ext cx="2286000" cy="2286000"/>
            </a:xfrm>
            <a:prstGeom prst="rect">
              <a:avLst/>
            </a:prstGeom>
          </p:spPr>
        </p:pic>
        <p:pic>
          <p:nvPicPr>
            <p:cNvPr id="15" name="Chris" descr="A child wearing a hat&#10;&#10;Description automatically generated">
              <a:extLst>
                <a:ext uri="{FF2B5EF4-FFF2-40B4-BE49-F238E27FC236}">
                  <a16:creationId xmlns:a16="http://schemas.microsoft.com/office/drawing/2014/main" id="{C47C6FBC-836A-417D-BEC1-63FB8070ABC6}"/>
                </a:ext>
              </a:extLst>
            </p:cNvPr>
            <p:cNvPicPr>
              <a:picLocks noChangeAspect="1"/>
            </p:cNvPicPr>
            <p:nvPr/>
          </p:nvPicPr>
          <p:blipFill rotWithShape="1">
            <a:blip r:embed="rId8">
              <a:extLst>
                <a:ext uri="{28A0092B-C50C-407E-A947-70E740481C1C}">
                  <a14:useLocalDpi xmlns:a14="http://schemas.microsoft.com/office/drawing/2010/main" val="0"/>
                </a:ext>
              </a:extLst>
            </a:blip>
            <a:srcRect t="7604" b="7604"/>
            <a:stretch/>
          </p:blipFill>
          <p:spPr>
            <a:xfrm>
              <a:off x="4791155" y="3516312"/>
              <a:ext cx="2286000" cy="2286000"/>
            </a:xfrm>
            <a:prstGeom prst="rect">
              <a:avLst/>
            </a:prstGeom>
          </p:spPr>
        </p:pic>
        <p:pic>
          <p:nvPicPr>
            <p:cNvPr id="16" name="Paul" descr="A person standing in front of a brick building&#10;&#10;Description automatically generated">
              <a:extLst>
                <a:ext uri="{FF2B5EF4-FFF2-40B4-BE49-F238E27FC236}">
                  <a16:creationId xmlns:a16="http://schemas.microsoft.com/office/drawing/2014/main" id="{81F65974-32CC-435A-9900-CFB0D05541AB}"/>
                </a:ext>
              </a:extLst>
            </p:cNvPr>
            <p:cNvPicPr>
              <a:picLocks noChangeAspect="1"/>
            </p:cNvPicPr>
            <p:nvPr/>
          </p:nvPicPr>
          <p:blipFill rotWithShape="1">
            <a:blip r:embed="rId9">
              <a:extLst>
                <a:ext uri="{28A0092B-C50C-407E-A947-70E740481C1C}">
                  <a14:useLocalDpi xmlns:a14="http://schemas.microsoft.com/office/drawing/2010/main" val="0"/>
                </a:ext>
              </a:extLst>
            </a:blip>
            <a:srcRect t="10582" b="10582"/>
            <a:stretch/>
          </p:blipFill>
          <p:spPr>
            <a:xfrm>
              <a:off x="7467601" y="3516312"/>
              <a:ext cx="2285999" cy="2286001"/>
            </a:xfrm>
            <a:prstGeom prst="rect">
              <a:avLst/>
            </a:prstGeom>
          </p:spPr>
        </p:pic>
        <p:sp>
          <p:nvSpPr>
            <p:cNvPr id="17" name="TextBox 16">
              <a:extLst>
                <a:ext uri="{FF2B5EF4-FFF2-40B4-BE49-F238E27FC236}">
                  <a16:creationId xmlns:a16="http://schemas.microsoft.com/office/drawing/2014/main" id="{C93C321C-7C04-47DF-8505-36CC458005EA}"/>
                </a:ext>
              </a:extLst>
            </p:cNvPr>
            <p:cNvSpPr txBox="1"/>
            <p:nvPr/>
          </p:nvSpPr>
          <p:spPr>
            <a:xfrm>
              <a:off x="677333" y="2976174"/>
              <a:ext cx="2300896" cy="433866"/>
            </a:xfrm>
            <a:prstGeom prst="rect">
              <a:avLst/>
            </a:prstGeom>
            <a:noFill/>
          </p:spPr>
          <p:txBody>
            <a:bodyPr wrap="square" rtlCol="0" anchor="ctr">
              <a:spAutoFit/>
            </a:bodyPr>
            <a:lstStyle/>
            <a:p>
              <a:pPr algn="ctr"/>
              <a:r>
                <a:rPr lang="en-US" sz="2000" b="1" dirty="0"/>
                <a:t>Byron Aquilino</a:t>
              </a:r>
            </a:p>
          </p:txBody>
        </p:sp>
        <p:sp>
          <p:nvSpPr>
            <p:cNvPr id="18" name="TextBox 17">
              <a:extLst>
                <a:ext uri="{FF2B5EF4-FFF2-40B4-BE49-F238E27FC236}">
                  <a16:creationId xmlns:a16="http://schemas.microsoft.com/office/drawing/2014/main" id="{971772B3-C157-4120-98EC-06905071F874}"/>
                </a:ext>
              </a:extLst>
            </p:cNvPr>
            <p:cNvSpPr txBox="1"/>
            <p:nvPr/>
          </p:nvSpPr>
          <p:spPr>
            <a:xfrm>
              <a:off x="3352719" y="2976175"/>
              <a:ext cx="2300896" cy="433866"/>
            </a:xfrm>
            <a:prstGeom prst="rect">
              <a:avLst/>
            </a:prstGeom>
            <a:noFill/>
          </p:spPr>
          <p:txBody>
            <a:bodyPr wrap="square" rtlCol="0" anchor="ctr">
              <a:spAutoFit/>
            </a:bodyPr>
            <a:lstStyle/>
            <a:p>
              <a:pPr algn="ctr"/>
              <a:r>
                <a:rPr lang="en-US" sz="2000" b="1" dirty="0"/>
                <a:t>Lance Perdue</a:t>
              </a:r>
            </a:p>
          </p:txBody>
        </p:sp>
        <p:sp>
          <p:nvSpPr>
            <p:cNvPr id="19" name="TextBox 18">
              <a:extLst>
                <a:ext uri="{FF2B5EF4-FFF2-40B4-BE49-F238E27FC236}">
                  <a16:creationId xmlns:a16="http://schemas.microsoft.com/office/drawing/2014/main" id="{5F4760A4-BCDC-4AAA-A09B-CA978B1A4BD9}"/>
                </a:ext>
              </a:extLst>
            </p:cNvPr>
            <p:cNvSpPr txBox="1"/>
            <p:nvPr/>
          </p:nvSpPr>
          <p:spPr>
            <a:xfrm>
              <a:off x="6028105" y="2976173"/>
              <a:ext cx="2300896" cy="433866"/>
            </a:xfrm>
            <a:prstGeom prst="rect">
              <a:avLst/>
            </a:prstGeom>
            <a:noFill/>
          </p:spPr>
          <p:txBody>
            <a:bodyPr wrap="square" rtlCol="0" anchor="ctr">
              <a:spAutoFit/>
            </a:bodyPr>
            <a:lstStyle/>
            <a:p>
              <a:pPr algn="ctr"/>
              <a:r>
                <a:rPr lang="en-US" sz="2000" b="1" dirty="0"/>
                <a:t>Greg Kukanich</a:t>
              </a:r>
            </a:p>
          </p:txBody>
        </p:sp>
        <p:sp>
          <p:nvSpPr>
            <p:cNvPr id="20" name="TextBox 19">
              <a:extLst>
                <a:ext uri="{FF2B5EF4-FFF2-40B4-BE49-F238E27FC236}">
                  <a16:creationId xmlns:a16="http://schemas.microsoft.com/office/drawing/2014/main" id="{817BD7D4-B0BF-47AF-A60C-D4997E7936B9}"/>
                </a:ext>
              </a:extLst>
            </p:cNvPr>
            <p:cNvSpPr txBox="1"/>
            <p:nvPr/>
          </p:nvSpPr>
          <p:spPr>
            <a:xfrm>
              <a:off x="8706668" y="2976172"/>
              <a:ext cx="2300896" cy="433866"/>
            </a:xfrm>
            <a:prstGeom prst="rect">
              <a:avLst/>
            </a:prstGeom>
            <a:noFill/>
          </p:spPr>
          <p:txBody>
            <a:bodyPr wrap="square" rtlCol="0" anchor="ctr">
              <a:spAutoFit/>
            </a:bodyPr>
            <a:lstStyle/>
            <a:p>
              <a:pPr algn="ctr"/>
              <a:r>
                <a:rPr lang="en-US" sz="2000" b="1" dirty="0"/>
                <a:t>Jason Moran</a:t>
              </a:r>
            </a:p>
          </p:txBody>
        </p:sp>
        <p:sp>
          <p:nvSpPr>
            <p:cNvPr id="21" name="TextBox 20">
              <a:extLst>
                <a:ext uri="{FF2B5EF4-FFF2-40B4-BE49-F238E27FC236}">
                  <a16:creationId xmlns:a16="http://schemas.microsoft.com/office/drawing/2014/main" id="{F409FD8F-F30E-4D09-93D8-62A7BF2A64FB}"/>
                </a:ext>
              </a:extLst>
            </p:cNvPr>
            <p:cNvSpPr txBox="1"/>
            <p:nvPr/>
          </p:nvSpPr>
          <p:spPr>
            <a:xfrm>
              <a:off x="2085977" y="5816211"/>
              <a:ext cx="2300896" cy="433866"/>
            </a:xfrm>
            <a:prstGeom prst="rect">
              <a:avLst/>
            </a:prstGeom>
            <a:noFill/>
          </p:spPr>
          <p:txBody>
            <a:bodyPr wrap="square" rtlCol="0" anchor="ctr">
              <a:spAutoFit/>
            </a:bodyPr>
            <a:lstStyle/>
            <a:p>
              <a:pPr algn="ctr"/>
              <a:r>
                <a:rPr lang="en-US" sz="2000" b="1" dirty="0"/>
                <a:t>Daniel Reyna</a:t>
              </a:r>
            </a:p>
          </p:txBody>
        </p:sp>
        <p:sp>
          <p:nvSpPr>
            <p:cNvPr id="22" name="TextBox 21">
              <a:extLst>
                <a:ext uri="{FF2B5EF4-FFF2-40B4-BE49-F238E27FC236}">
                  <a16:creationId xmlns:a16="http://schemas.microsoft.com/office/drawing/2014/main" id="{567EF1ED-E45E-4D56-89FE-9E088E9817EB}"/>
                </a:ext>
              </a:extLst>
            </p:cNvPr>
            <p:cNvSpPr txBox="1"/>
            <p:nvPr/>
          </p:nvSpPr>
          <p:spPr>
            <a:xfrm>
              <a:off x="4800326" y="5816211"/>
              <a:ext cx="2300896" cy="433866"/>
            </a:xfrm>
            <a:prstGeom prst="rect">
              <a:avLst/>
            </a:prstGeom>
            <a:noFill/>
          </p:spPr>
          <p:txBody>
            <a:bodyPr wrap="square" rtlCol="0" anchor="ctr">
              <a:spAutoFit/>
            </a:bodyPr>
            <a:lstStyle/>
            <a:p>
              <a:pPr algn="ctr"/>
              <a:r>
                <a:rPr lang="en-US" sz="2000" b="1" dirty="0"/>
                <a:t>Chris Miller</a:t>
              </a:r>
            </a:p>
          </p:txBody>
        </p:sp>
        <p:sp>
          <p:nvSpPr>
            <p:cNvPr id="23" name="TextBox 22">
              <a:extLst>
                <a:ext uri="{FF2B5EF4-FFF2-40B4-BE49-F238E27FC236}">
                  <a16:creationId xmlns:a16="http://schemas.microsoft.com/office/drawing/2014/main" id="{B26960D0-E401-4E40-B81F-2D2FC3E3E449}"/>
                </a:ext>
              </a:extLst>
            </p:cNvPr>
            <p:cNvSpPr txBox="1"/>
            <p:nvPr/>
          </p:nvSpPr>
          <p:spPr>
            <a:xfrm>
              <a:off x="7476771" y="5816210"/>
              <a:ext cx="2300897" cy="433866"/>
            </a:xfrm>
            <a:prstGeom prst="rect">
              <a:avLst/>
            </a:prstGeom>
            <a:noFill/>
          </p:spPr>
          <p:txBody>
            <a:bodyPr wrap="square" rtlCol="0" anchor="ctr">
              <a:spAutoFit/>
            </a:bodyPr>
            <a:lstStyle/>
            <a:p>
              <a:pPr algn="ctr"/>
              <a:r>
                <a:rPr lang="en-US" sz="2000" b="1" dirty="0"/>
                <a:t>Paul Rodriguez</a:t>
              </a:r>
            </a:p>
          </p:txBody>
        </p:sp>
      </p:grpSp>
    </p:spTree>
    <p:extLst>
      <p:ext uri="{BB962C8B-B14F-4D97-AF65-F5344CB8AC3E}">
        <p14:creationId xmlns:p14="http://schemas.microsoft.com/office/powerpoint/2010/main" val="38778600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91D3-580A-4087-803A-C4A43C1B190F}"/>
              </a:ext>
            </a:extLst>
          </p:cNvPr>
          <p:cNvSpPr>
            <a:spLocks noGrp="1"/>
          </p:cNvSpPr>
          <p:nvPr>
            <p:ph type="title"/>
          </p:nvPr>
        </p:nvSpPr>
        <p:spPr>
          <a:xfrm>
            <a:off x="838200" y="967737"/>
            <a:ext cx="4829312" cy="4922525"/>
          </a:xfrm>
        </p:spPr>
        <p:txBody>
          <a:bodyPr>
            <a:normAutofit/>
          </a:bodyPr>
          <a:lstStyle/>
          <a:p>
            <a:pPr algn="ctr"/>
            <a:r>
              <a:rPr lang="en-US" sz="3200" dirty="0"/>
              <a:t>“Do It Yourself” movers lack the expert knowledge required to handle the logistics of their move.</a:t>
            </a:r>
          </a:p>
        </p:txBody>
      </p:sp>
      <p:sp>
        <p:nvSpPr>
          <p:cNvPr id="3" name="Date Placeholder 2">
            <a:extLst>
              <a:ext uri="{FF2B5EF4-FFF2-40B4-BE49-F238E27FC236}">
                <a16:creationId xmlns:a16="http://schemas.microsoft.com/office/drawing/2014/main" id="{BFC10B4C-AEF7-40AA-8535-5EFBF241D4AC}"/>
              </a:ext>
            </a:extLst>
          </p:cNvPr>
          <p:cNvSpPr>
            <a:spLocks noGrp="1"/>
          </p:cNvSpPr>
          <p:nvPr>
            <p:ph type="dt" sz="half" idx="10"/>
          </p:nvPr>
        </p:nvSpPr>
        <p:spPr/>
        <p:txBody>
          <a:bodyPr/>
          <a:lstStyle/>
          <a:p>
            <a:fld id="{4117C24B-5EE4-4601-9610-EE3CBE771EDE}" type="datetime1">
              <a:rPr lang="en-US" smtClean="0"/>
              <a:t>10/7/20</a:t>
            </a:fld>
            <a:endParaRPr lang="en-US" dirty="0"/>
          </a:p>
        </p:txBody>
      </p:sp>
      <p:sp>
        <p:nvSpPr>
          <p:cNvPr id="4" name="Footer Placeholder 3">
            <a:extLst>
              <a:ext uri="{FF2B5EF4-FFF2-40B4-BE49-F238E27FC236}">
                <a16:creationId xmlns:a16="http://schemas.microsoft.com/office/drawing/2014/main" id="{FB0652FD-1973-4006-BD0A-454A433C9370}"/>
              </a:ext>
            </a:extLst>
          </p:cNvPr>
          <p:cNvSpPr>
            <a:spLocks noGrp="1"/>
          </p:cNvSpPr>
          <p:nvPr>
            <p:ph type="ftr" sz="quarter" idx="11"/>
          </p:nvPr>
        </p:nvSpPr>
        <p:spPr/>
        <p:txBody>
          <a:bodyPr/>
          <a:lstStyle/>
          <a:p>
            <a:r>
              <a:rPr lang="en-US"/>
              <a:t>CS 410 – Team Yellow – Load.In – Feasibility </a:t>
            </a:r>
            <a:endParaRPr lang="en-US" dirty="0"/>
          </a:p>
        </p:txBody>
      </p:sp>
      <p:sp>
        <p:nvSpPr>
          <p:cNvPr id="5" name="Slide Number Placeholder 4">
            <a:extLst>
              <a:ext uri="{FF2B5EF4-FFF2-40B4-BE49-F238E27FC236}">
                <a16:creationId xmlns:a16="http://schemas.microsoft.com/office/drawing/2014/main" id="{1A65B471-1A61-427A-BEDC-8B00AD20AD5D}"/>
              </a:ext>
            </a:extLst>
          </p:cNvPr>
          <p:cNvSpPr>
            <a:spLocks noGrp="1"/>
          </p:cNvSpPr>
          <p:nvPr>
            <p:ph type="sldNum" sz="quarter" idx="12"/>
          </p:nvPr>
        </p:nvSpPr>
        <p:spPr/>
        <p:txBody>
          <a:bodyPr/>
          <a:lstStyle/>
          <a:p>
            <a:fld id="{BC24384F-C969-491A-B746-B529BCC5F8BF}" type="slidenum">
              <a:rPr lang="en-US" smtClean="0"/>
              <a:pPr/>
              <a:t>5</a:t>
            </a:fld>
            <a:endParaRPr lang="en-US" dirty="0"/>
          </a:p>
        </p:txBody>
      </p:sp>
      <p:sp>
        <p:nvSpPr>
          <p:cNvPr id="9" name="Content Placeholder 8">
            <a:extLst>
              <a:ext uri="{FF2B5EF4-FFF2-40B4-BE49-F238E27FC236}">
                <a16:creationId xmlns:a16="http://schemas.microsoft.com/office/drawing/2014/main" id="{D97CD65E-F202-7946-A71B-2120A9432ED9}"/>
              </a:ext>
            </a:extLst>
          </p:cNvPr>
          <p:cNvSpPr>
            <a:spLocks noGrp="1"/>
          </p:cNvSpPr>
          <p:nvPr>
            <p:ph idx="1"/>
          </p:nvPr>
        </p:nvSpPr>
        <p:spPr>
          <a:xfrm>
            <a:off x="838200" y="1825625"/>
            <a:ext cx="5041900" cy="4351338"/>
          </a:xfrm>
        </p:spPr>
        <p:txBody>
          <a:bodyPr/>
          <a:lstStyle/>
          <a:p>
            <a:pPr marL="0" indent="0">
              <a:buNone/>
            </a:pPr>
            <a:endParaRPr lang="en-US" dirty="0"/>
          </a:p>
        </p:txBody>
      </p:sp>
      <p:pic>
        <p:nvPicPr>
          <p:cNvPr id="1028" name="Picture 4" descr="people laying under cardboard boxes in a room holding up a help sign">
            <a:extLst>
              <a:ext uri="{FF2B5EF4-FFF2-40B4-BE49-F238E27FC236}">
                <a16:creationId xmlns:a16="http://schemas.microsoft.com/office/drawing/2014/main" id="{A9AC0EEB-AE38-004F-BF81-2AAA66CEF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1485899"/>
            <a:ext cx="5829300" cy="3886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DA8111-4884-0E4F-8542-340F5597A06D}"/>
              </a:ext>
            </a:extLst>
          </p:cNvPr>
          <p:cNvSpPr txBox="1"/>
          <p:nvPr/>
        </p:nvSpPr>
        <p:spPr>
          <a:xfrm>
            <a:off x="6172202" y="5758597"/>
            <a:ext cx="5723708" cy="238035"/>
          </a:xfrm>
          <a:prstGeom prst="rect">
            <a:avLst/>
          </a:prstGeom>
          <a:noFill/>
        </p:spPr>
        <p:txBody>
          <a:bodyPr wrap="square" rtlCol="0">
            <a:spAutoFit/>
          </a:bodyPr>
          <a:lstStyle/>
          <a:p>
            <a:r>
              <a:rPr lang="en-US" sz="900" dirty="0">
                <a:hlinkClick r:id="rId4" tooltip="http://myedmondsnews.com/2016/06/edmonds-woman-being-investigated-for-dui-after-u-haul-truck-hits-garage/"/>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315957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A28B24-D32A-4F73-BD06-E5D426D79FC4}"/>
              </a:ext>
            </a:extLst>
          </p:cNvPr>
          <p:cNvSpPr>
            <a:spLocks noGrp="1"/>
          </p:cNvSpPr>
          <p:nvPr>
            <p:ph type="sldNum" sz="quarter" idx="12"/>
          </p:nvPr>
        </p:nvSpPr>
        <p:spPr>
          <a:xfrm>
            <a:off x="8610600" y="6311900"/>
            <a:ext cx="2743200" cy="546100"/>
          </a:xfrm>
        </p:spPr>
        <p:txBody>
          <a:bodyPr/>
          <a:lstStyle/>
          <a:p>
            <a:fld id="{BC24384F-C969-491A-B746-B529BCC5F8BF}" type="slidenum">
              <a:rPr lang="en-US" smtClean="0"/>
              <a:t>6</a:t>
            </a:fld>
            <a:endParaRPr lang="en-US"/>
          </a:p>
        </p:txBody>
      </p:sp>
      <p:pic>
        <p:nvPicPr>
          <p:cNvPr id="6" name="Picture 5">
            <a:extLst>
              <a:ext uri="{FF2B5EF4-FFF2-40B4-BE49-F238E27FC236}">
                <a16:creationId xmlns:a16="http://schemas.microsoft.com/office/drawing/2014/main" id="{DA8A2E6F-A20C-4435-A475-44EF77B728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95600" y="85725"/>
            <a:ext cx="6400800" cy="6400800"/>
          </a:xfrm>
          <a:prstGeom prst="rect">
            <a:avLst/>
          </a:prstGeom>
        </p:spPr>
      </p:pic>
      <p:sp>
        <p:nvSpPr>
          <p:cNvPr id="5" name="Date Placeholder 4">
            <a:extLst>
              <a:ext uri="{FF2B5EF4-FFF2-40B4-BE49-F238E27FC236}">
                <a16:creationId xmlns:a16="http://schemas.microsoft.com/office/drawing/2014/main" id="{D82209C5-C5B2-46E0-9084-4EC7AB99B315}"/>
              </a:ext>
            </a:extLst>
          </p:cNvPr>
          <p:cNvSpPr>
            <a:spLocks noGrp="1"/>
          </p:cNvSpPr>
          <p:nvPr>
            <p:ph type="dt" sz="half" idx="10"/>
          </p:nvPr>
        </p:nvSpPr>
        <p:spPr/>
        <p:txBody>
          <a:bodyPr/>
          <a:lstStyle/>
          <a:p>
            <a:fld id="{313EF87D-AABC-4D1C-8114-DDEEA3E05A74}" type="datetime1">
              <a:rPr lang="en-US" smtClean="0"/>
              <a:t>10/7/20</a:t>
            </a:fld>
            <a:endParaRPr lang="en-US" dirty="0"/>
          </a:p>
        </p:txBody>
      </p:sp>
      <p:sp>
        <p:nvSpPr>
          <p:cNvPr id="7" name="Footer Placeholder 6">
            <a:extLst>
              <a:ext uri="{FF2B5EF4-FFF2-40B4-BE49-F238E27FC236}">
                <a16:creationId xmlns:a16="http://schemas.microsoft.com/office/drawing/2014/main" id="{10A53E5A-EE7B-47BA-8206-9E8DE724CAD1}"/>
              </a:ext>
            </a:extLst>
          </p:cNvPr>
          <p:cNvSpPr>
            <a:spLocks noGrp="1"/>
          </p:cNvSpPr>
          <p:nvPr>
            <p:ph type="ftr" sz="quarter" idx="11"/>
          </p:nvPr>
        </p:nvSpPr>
        <p:spPr/>
        <p:txBody>
          <a:bodyPr/>
          <a:lstStyle/>
          <a:p>
            <a:r>
              <a:rPr lang="en-US"/>
              <a:t>CS 410 – Team Yellow – Load.In – Feasibility </a:t>
            </a:r>
            <a:endParaRPr lang="en-US" dirty="0"/>
          </a:p>
        </p:txBody>
      </p:sp>
    </p:spTree>
    <p:extLst>
      <p:ext uri="{BB962C8B-B14F-4D97-AF65-F5344CB8AC3E}">
        <p14:creationId xmlns:p14="http://schemas.microsoft.com/office/powerpoint/2010/main" val="45229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E898-A6EC-4ACF-8760-1DC599AD859A}"/>
              </a:ext>
            </a:extLst>
          </p:cNvPr>
          <p:cNvSpPr>
            <a:spLocks noGrp="1"/>
          </p:cNvSpPr>
          <p:nvPr>
            <p:ph type="title"/>
          </p:nvPr>
        </p:nvSpPr>
        <p:spPr>
          <a:xfrm>
            <a:off x="838200" y="365126"/>
            <a:ext cx="10515600" cy="539552"/>
          </a:xfrm>
        </p:spPr>
        <p:txBody>
          <a:bodyPr>
            <a:normAutofit fontScale="90000"/>
          </a:bodyPr>
          <a:lstStyle/>
          <a:p>
            <a:pPr algn="ctr"/>
            <a:r>
              <a:rPr lang="en-US" dirty="0">
                <a:solidFill>
                  <a:srgbClr val="6DD1A1"/>
                </a:solidFill>
              </a:rPr>
              <a:t>Professional Movers Are Costly</a:t>
            </a:r>
          </a:p>
        </p:txBody>
      </p:sp>
      <p:sp>
        <p:nvSpPr>
          <p:cNvPr id="4" name="Date Placeholder 3">
            <a:extLst>
              <a:ext uri="{FF2B5EF4-FFF2-40B4-BE49-F238E27FC236}">
                <a16:creationId xmlns:a16="http://schemas.microsoft.com/office/drawing/2014/main" id="{F9690993-D2EB-4403-B3DF-62AA8EF750EB}"/>
              </a:ext>
            </a:extLst>
          </p:cNvPr>
          <p:cNvSpPr>
            <a:spLocks noGrp="1"/>
          </p:cNvSpPr>
          <p:nvPr>
            <p:ph type="dt" sz="half" idx="2"/>
          </p:nvPr>
        </p:nvSpPr>
        <p:spPr/>
        <p:txBody>
          <a:bodyPr/>
          <a:lstStyle/>
          <a:p>
            <a:fld id="{9CD256C3-68A5-488E-9F40-9C014D5C9643}" type="datetime1">
              <a:rPr lang="en-US" smtClean="0"/>
              <a:t>10/7/20</a:t>
            </a:fld>
            <a:endParaRPr lang="en-US" dirty="0"/>
          </a:p>
        </p:txBody>
      </p:sp>
      <p:sp>
        <p:nvSpPr>
          <p:cNvPr id="6" name="Footer Placeholder 5">
            <a:extLst>
              <a:ext uri="{FF2B5EF4-FFF2-40B4-BE49-F238E27FC236}">
                <a16:creationId xmlns:a16="http://schemas.microsoft.com/office/drawing/2014/main" id="{2BBCCA1D-D7E1-4DA4-87BD-46ADC35D47C0}"/>
              </a:ext>
            </a:extLst>
          </p:cNvPr>
          <p:cNvSpPr>
            <a:spLocks noGrp="1"/>
          </p:cNvSpPr>
          <p:nvPr>
            <p:ph type="ftr" sz="quarter" idx="3"/>
          </p:nvPr>
        </p:nvSpPr>
        <p:spPr/>
        <p:txBody>
          <a:bodyPr/>
          <a:lstStyle/>
          <a:p>
            <a:r>
              <a:rPr lang="en-US" dirty="0"/>
              <a:t>CS 410 – Team Yellow – </a:t>
            </a:r>
            <a:r>
              <a:rPr lang="en-US" dirty="0" err="1"/>
              <a:t>Load.In</a:t>
            </a:r>
            <a:r>
              <a:rPr lang="en-US" dirty="0"/>
              <a:t> – Feasibility </a:t>
            </a:r>
          </a:p>
        </p:txBody>
      </p:sp>
      <p:sp>
        <p:nvSpPr>
          <p:cNvPr id="3" name="Slide Number Placeholder 2">
            <a:extLst>
              <a:ext uri="{FF2B5EF4-FFF2-40B4-BE49-F238E27FC236}">
                <a16:creationId xmlns:a16="http://schemas.microsoft.com/office/drawing/2014/main" id="{49B9098B-F582-42AD-99EB-8543E37F4362}"/>
              </a:ext>
            </a:extLst>
          </p:cNvPr>
          <p:cNvSpPr>
            <a:spLocks noGrp="1"/>
          </p:cNvSpPr>
          <p:nvPr>
            <p:ph type="sldNum" sz="quarter" idx="4"/>
          </p:nvPr>
        </p:nvSpPr>
        <p:spPr/>
        <p:txBody>
          <a:bodyPr/>
          <a:lstStyle/>
          <a:p>
            <a:fld id="{BC24384F-C969-491A-B746-B529BCC5F8BF}" type="slidenum">
              <a:rPr lang="en-US" smtClean="0"/>
              <a:t>7</a:t>
            </a:fld>
            <a:endParaRPr lang="en-US" dirty="0"/>
          </a:p>
        </p:txBody>
      </p:sp>
      <p:graphicFrame>
        <p:nvGraphicFramePr>
          <p:cNvPr id="7" name="Chart 6">
            <a:extLst>
              <a:ext uri="{FF2B5EF4-FFF2-40B4-BE49-F238E27FC236}">
                <a16:creationId xmlns:a16="http://schemas.microsoft.com/office/drawing/2014/main" id="{853D6E00-9DF8-41DE-B0B7-A1683795C517}"/>
              </a:ext>
            </a:extLst>
          </p:cNvPr>
          <p:cNvGraphicFramePr>
            <a:graphicFrameLocks/>
          </p:cNvGraphicFramePr>
          <p:nvPr>
            <p:extLst>
              <p:ext uri="{D42A27DB-BD31-4B8C-83A1-F6EECF244321}">
                <p14:modId xmlns:p14="http://schemas.microsoft.com/office/powerpoint/2010/main" val="1549551202"/>
              </p:ext>
            </p:extLst>
          </p:nvPr>
        </p:nvGraphicFramePr>
        <p:xfrm>
          <a:off x="323850" y="1044378"/>
          <a:ext cx="601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30E8AFE-A11A-4DED-813A-11A6F92F70E9}"/>
              </a:ext>
            </a:extLst>
          </p:cNvPr>
          <p:cNvGraphicFramePr>
            <a:graphicFrameLocks/>
          </p:cNvGraphicFramePr>
          <p:nvPr>
            <p:extLst>
              <p:ext uri="{D42A27DB-BD31-4B8C-83A1-F6EECF244321}">
                <p14:modId xmlns:p14="http://schemas.microsoft.com/office/powerpoint/2010/main" val="2353765385"/>
              </p:ext>
            </p:extLst>
          </p:nvPr>
        </p:nvGraphicFramePr>
        <p:xfrm>
          <a:off x="323850" y="3638550"/>
          <a:ext cx="57721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49037C0-9EAB-4F18-947B-40A663E35010}"/>
              </a:ext>
            </a:extLst>
          </p:cNvPr>
          <p:cNvGraphicFramePr/>
          <p:nvPr>
            <p:extLst>
              <p:ext uri="{D42A27DB-BD31-4B8C-83A1-F6EECF244321}">
                <p14:modId xmlns:p14="http://schemas.microsoft.com/office/powerpoint/2010/main" val="505440142"/>
              </p:ext>
            </p:extLst>
          </p:nvPr>
        </p:nvGraphicFramePr>
        <p:xfrm>
          <a:off x="6343650" y="1224013"/>
          <a:ext cx="5187359" cy="4976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938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a:xfrm>
            <a:off x="838200" y="125240"/>
            <a:ext cx="10515600" cy="1325563"/>
          </a:xfrm>
        </p:spPr>
        <p:txBody>
          <a:bodyPr>
            <a:noAutofit/>
          </a:bodyPr>
          <a:lstStyle/>
          <a:p>
            <a:pPr algn="ctr"/>
            <a:r>
              <a:rPr lang="en-US" sz="3200" dirty="0">
                <a:solidFill>
                  <a:srgbClr val="6DD1A1"/>
                </a:solidFill>
              </a:rPr>
              <a:t>Major Truck Loading Considerations </a:t>
            </a:r>
          </a:p>
        </p:txBody>
      </p:sp>
      <p:sp>
        <p:nvSpPr>
          <p:cNvPr id="14" name="Text Placeholder 13">
            <a:extLst>
              <a:ext uri="{FF2B5EF4-FFF2-40B4-BE49-F238E27FC236}">
                <a16:creationId xmlns:a16="http://schemas.microsoft.com/office/drawing/2014/main" id="{FE0CC900-DEB3-4373-B7EA-A1337218367C}"/>
              </a:ext>
            </a:extLst>
          </p:cNvPr>
          <p:cNvSpPr>
            <a:spLocks noGrp="1"/>
          </p:cNvSpPr>
          <p:nvPr>
            <p:ph type="body" idx="1"/>
          </p:nvPr>
        </p:nvSpPr>
        <p:spPr>
          <a:xfrm>
            <a:off x="434364" y="1622874"/>
            <a:ext cx="5157787" cy="823912"/>
          </a:xfrm>
        </p:spPr>
        <p:txBody>
          <a:bodyPr/>
          <a:lstStyle/>
          <a:p>
            <a:r>
              <a:rPr lang="en-US" dirty="0">
                <a:solidFill>
                  <a:srgbClr val="6DD1A1"/>
                </a:solidFill>
              </a:rPr>
              <a:t>Weight distribution</a:t>
            </a:r>
          </a:p>
          <a:p>
            <a:endParaRPr lang="en-US" dirty="0"/>
          </a:p>
        </p:txBody>
      </p:sp>
      <p:pic>
        <p:nvPicPr>
          <p:cNvPr id="22" name="Content Placeholder 21" descr="Diagram&#10;&#10;Description automatically generated">
            <a:extLst>
              <a:ext uri="{FF2B5EF4-FFF2-40B4-BE49-F238E27FC236}">
                <a16:creationId xmlns:a16="http://schemas.microsoft.com/office/drawing/2014/main" id="{46D2B42E-0BA4-4400-B944-3D8B6E2F8509}"/>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4364" y="2505075"/>
            <a:ext cx="5862007" cy="2674954"/>
          </a:xfrm>
        </p:spPr>
      </p:pic>
      <p:sp>
        <p:nvSpPr>
          <p:cNvPr id="15" name="Text Placeholder 14">
            <a:extLst>
              <a:ext uri="{FF2B5EF4-FFF2-40B4-BE49-F238E27FC236}">
                <a16:creationId xmlns:a16="http://schemas.microsoft.com/office/drawing/2014/main" id="{DB93785A-3597-4A57-A28E-F075C6B20A69}"/>
              </a:ext>
            </a:extLst>
          </p:cNvPr>
          <p:cNvSpPr>
            <a:spLocks noGrp="1"/>
          </p:cNvSpPr>
          <p:nvPr>
            <p:ph type="body" sz="quarter" idx="3"/>
          </p:nvPr>
        </p:nvSpPr>
        <p:spPr>
          <a:xfrm>
            <a:off x="6574448" y="1557892"/>
            <a:ext cx="5183188" cy="823912"/>
          </a:xfrm>
        </p:spPr>
        <p:txBody>
          <a:bodyPr/>
          <a:lstStyle/>
          <a:p>
            <a:r>
              <a:rPr lang="en-US" dirty="0">
                <a:solidFill>
                  <a:srgbClr val="6DD1A1"/>
                </a:solidFill>
              </a:rPr>
              <a:t>Protecting fragile items</a:t>
            </a:r>
            <a:endParaRPr lang="en-US" dirty="0"/>
          </a:p>
          <a:p>
            <a:endParaRPr lang="en-US" dirty="0"/>
          </a:p>
        </p:txBody>
      </p:sp>
      <p:sp>
        <p:nvSpPr>
          <p:cNvPr id="3" name="Date Placeholder 2">
            <a:extLst>
              <a:ext uri="{FF2B5EF4-FFF2-40B4-BE49-F238E27FC236}">
                <a16:creationId xmlns:a16="http://schemas.microsoft.com/office/drawing/2014/main" id="{0BFF40B5-CE23-4B19-AE3D-A1D6467DA160}"/>
              </a:ext>
            </a:extLst>
          </p:cNvPr>
          <p:cNvSpPr>
            <a:spLocks noGrp="1"/>
          </p:cNvSpPr>
          <p:nvPr>
            <p:ph type="dt" sz="half" idx="10"/>
          </p:nvPr>
        </p:nvSpPr>
        <p:spPr/>
        <p:txBody>
          <a:bodyPr/>
          <a:lstStyle/>
          <a:p>
            <a:fld id="{7DC57380-EBCB-4476-9C5C-C3E1B07BC104}" type="datetime1">
              <a:rPr lang="en-US" smtClean="0"/>
              <a:t>10/7/20</a:t>
            </a:fld>
            <a:endParaRPr lang="en-US" dirty="0"/>
          </a:p>
        </p:txBody>
      </p:sp>
      <p:sp>
        <p:nvSpPr>
          <p:cNvPr id="5" name="Footer Placeholder 4">
            <a:extLst>
              <a:ext uri="{FF2B5EF4-FFF2-40B4-BE49-F238E27FC236}">
                <a16:creationId xmlns:a16="http://schemas.microsoft.com/office/drawing/2014/main" id="{EF0B2772-EAD4-4B1D-B054-B3421B1DFCC2}"/>
              </a:ext>
            </a:extLst>
          </p:cNvPr>
          <p:cNvSpPr>
            <a:spLocks noGrp="1"/>
          </p:cNvSpPr>
          <p:nvPr>
            <p:ph type="ftr" sz="quarter" idx="11"/>
          </p:nvPr>
        </p:nvSpPr>
        <p:spPr/>
        <p:txBody>
          <a:bodyPr/>
          <a:lstStyle/>
          <a:p>
            <a:r>
              <a:rPr lang="en-US" dirty="0"/>
              <a:t>CS 410 – Team Yellow – </a:t>
            </a:r>
            <a:r>
              <a:rPr lang="en-US" dirty="0" err="1"/>
              <a:t>Load.In</a:t>
            </a:r>
            <a:r>
              <a:rPr lang="en-US" dirty="0"/>
              <a:t> – Feasibility </a:t>
            </a:r>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12"/>
          </p:nvPr>
        </p:nvSpPr>
        <p:spPr/>
        <p:txBody>
          <a:bodyPr/>
          <a:lstStyle/>
          <a:p>
            <a:fld id="{BC24384F-C969-491A-B746-B529BCC5F8BF}" type="slidenum">
              <a:rPr lang="en-US" smtClean="0"/>
              <a:t>8</a:t>
            </a:fld>
            <a:endParaRPr lang="en-US" dirty="0"/>
          </a:p>
        </p:txBody>
      </p:sp>
      <p:sp>
        <p:nvSpPr>
          <p:cNvPr id="6" name="Rectangle 5">
            <a:extLst>
              <a:ext uri="{FF2B5EF4-FFF2-40B4-BE49-F238E27FC236}">
                <a16:creationId xmlns:a16="http://schemas.microsoft.com/office/drawing/2014/main" id="{EB303E37-A738-4E18-9544-BDB0DD886754}"/>
              </a:ext>
            </a:extLst>
          </p:cNvPr>
          <p:cNvSpPr/>
          <p:nvPr/>
        </p:nvSpPr>
        <p:spPr>
          <a:xfrm>
            <a:off x="9413674" y="5942568"/>
            <a:ext cx="2778326"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PenskeTruckRental.com</a:t>
            </a:r>
            <a:endParaRPr lang="en-US" dirty="0">
              <a:solidFill>
                <a:schemeClr val="bg1"/>
              </a:solidFill>
            </a:endParaRPr>
          </a:p>
        </p:txBody>
      </p:sp>
      <p:pic>
        <p:nvPicPr>
          <p:cNvPr id="25" name="Content Placeholder 24" descr="A picture containing building, outdoor, wooden, brick&#10;&#10;Description automatically generated">
            <a:extLst>
              <a:ext uri="{FF2B5EF4-FFF2-40B4-BE49-F238E27FC236}">
                <a16:creationId xmlns:a16="http://schemas.microsoft.com/office/drawing/2014/main" id="{F7FB0B96-73F1-40C4-8041-6382C26FB3B4}"/>
              </a:ext>
            </a:extLst>
          </p:cNvPr>
          <p:cNvPicPr>
            <a:picLocks noGrp="1" noChangeAspect="1"/>
          </p:cNvPicPr>
          <p:nvPr>
            <p:ph sz="quarter" idx="4"/>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74448" y="2564967"/>
            <a:ext cx="5183188" cy="2462014"/>
          </a:xfrm>
        </p:spPr>
      </p:pic>
      <p:sp>
        <p:nvSpPr>
          <p:cNvPr id="23" name="TextBox 22">
            <a:extLst>
              <a:ext uri="{FF2B5EF4-FFF2-40B4-BE49-F238E27FC236}">
                <a16:creationId xmlns:a16="http://schemas.microsoft.com/office/drawing/2014/main" id="{08E7899F-E412-4BBB-B910-279275FC151A}"/>
              </a:ext>
            </a:extLst>
          </p:cNvPr>
          <p:cNvSpPr txBox="1"/>
          <p:nvPr/>
        </p:nvSpPr>
        <p:spPr>
          <a:xfrm>
            <a:off x="839788" y="5524171"/>
            <a:ext cx="5157787" cy="230832"/>
          </a:xfrm>
          <a:prstGeom prst="rect">
            <a:avLst/>
          </a:prstGeom>
          <a:noFill/>
        </p:spPr>
        <p:txBody>
          <a:bodyPr wrap="square" rtlCol="0">
            <a:spAutoFit/>
          </a:bodyPr>
          <a:lstStyle/>
          <a:p>
            <a:r>
              <a:rPr lang="en-US" sz="900">
                <a:hlinkClick r:id="rId4" tooltip="https://courses.lumenlearning.com/suny-osuniversityphysics/chapter/12-1-conditions-for-static-equilibrium/"/>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191987511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002CA2-56F8-417D-95B9-4CBE92F59CA7}"/>
              </a:ext>
            </a:extLst>
          </p:cNvPr>
          <p:cNvSpPr>
            <a:spLocks noGrp="1"/>
          </p:cNvSpPr>
          <p:nvPr>
            <p:ph type="title"/>
          </p:nvPr>
        </p:nvSpPr>
        <p:spPr/>
        <p:txBody>
          <a:bodyPr>
            <a:noAutofit/>
          </a:bodyPr>
          <a:lstStyle/>
          <a:p>
            <a:pPr algn="ctr"/>
            <a:r>
              <a:rPr lang="en-US" sz="3200" dirty="0">
                <a:solidFill>
                  <a:srgbClr val="6DD1A1"/>
                </a:solidFill>
              </a:rPr>
              <a:t>Renting a Truck Is Difficult</a:t>
            </a:r>
          </a:p>
        </p:txBody>
      </p:sp>
      <p:sp>
        <p:nvSpPr>
          <p:cNvPr id="10" name="Content Placeholder 9">
            <a:extLst>
              <a:ext uri="{FF2B5EF4-FFF2-40B4-BE49-F238E27FC236}">
                <a16:creationId xmlns:a16="http://schemas.microsoft.com/office/drawing/2014/main" id="{6B8BEEA3-A014-4923-9562-2FC9F32FD849}"/>
              </a:ext>
            </a:extLst>
          </p:cNvPr>
          <p:cNvSpPr>
            <a:spLocks noGrp="1"/>
          </p:cNvSpPr>
          <p:nvPr>
            <p:ph sz="half" idx="1"/>
          </p:nvPr>
        </p:nvSpPr>
        <p:spPr/>
        <p:txBody>
          <a:bodyPr/>
          <a:lstStyle/>
          <a:p>
            <a:r>
              <a:rPr lang="en-US" i="1" dirty="0">
                <a:solidFill>
                  <a:srgbClr val="6DD1A1"/>
                </a:solidFill>
              </a:rPr>
              <a:t>Accurately</a:t>
            </a:r>
            <a:r>
              <a:rPr lang="en-US" dirty="0">
                <a:solidFill>
                  <a:srgbClr val="6DD1A1"/>
                </a:solidFill>
              </a:rPr>
              <a:t> determining</a:t>
            </a:r>
          </a:p>
          <a:p>
            <a:pPr lvl="1"/>
            <a:r>
              <a:rPr lang="en-US" dirty="0">
                <a:solidFill>
                  <a:srgbClr val="6DD1A1"/>
                </a:solidFill>
              </a:rPr>
              <a:t>How big of a truck to get</a:t>
            </a:r>
          </a:p>
          <a:p>
            <a:pPr lvl="1"/>
            <a:r>
              <a:rPr lang="en-US" dirty="0">
                <a:solidFill>
                  <a:srgbClr val="6DD1A1"/>
                </a:solidFill>
              </a:rPr>
              <a:t>How many trips a move will take </a:t>
            </a:r>
            <a:br>
              <a:rPr lang="en-US" dirty="0">
                <a:solidFill>
                  <a:srgbClr val="6DD1A1"/>
                </a:solidFill>
              </a:rPr>
            </a:br>
            <a:r>
              <a:rPr lang="en-US" dirty="0">
                <a:solidFill>
                  <a:srgbClr val="6DD1A1"/>
                </a:solidFill>
              </a:rPr>
              <a:t>…is difficult. </a:t>
            </a:r>
          </a:p>
          <a:p>
            <a:r>
              <a:rPr lang="en-US" dirty="0">
                <a:solidFill>
                  <a:srgbClr val="6DD1A1"/>
                </a:solidFill>
              </a:rPr>
              <a:t>Rental Truck companies base their business model on this!</a:t>
            </a:r>
            <a:endParaRPr lang="en-US" dirty="0"/>
          </a:p>
        </p:txBody>
      </p:sp>
      <p:sp>
        <p:nvSpPr>
          <p:cNvPr id="3" name="Date Placeholder 2">
            <a:extLst>
              <a:ext uri="{FF2B5EF4-FFF2-40B4-BE49-F238E27FC236}">
                <a16:creationId xmlns:a16="http://schemas.microsoft.com/office/drawing/2014/main" id="{43A794C2-1CA9-4484-8AF3-C3622CCF5D4A}"/>
              </a:ext>
            </a:extLst>
          </p:cNvPr>
          <p:cNvSpPr>
            <a:spLocks noGrp="1"/>
          </p:cNvSpPr>
          <p:nvPr>
            <p:ph type="dt" sz="half" idx="10"/>
          </p:nvPr>
        </p:nvSpPr>
        <p:spPr/>
        <p:txBody>
          <a:bodyPr/>
          <a:lstStyle/>
          <a:p>
            <a:fld id="{BF9A250E-0051-4FD7-A933-CEA39FD59123}" type="datetime1">
              <a:rPr lang="en-US" smtClean="0"/>
              <a:t>10/7/20</a:t>
            </a:fld>
            <a:endParaRPr lang="en-US" dirty="0"/>
          </a:p>
        </p:txBody>
      </p:sp>
      <p:sp>
        <p:nvSpPr>
          <p:cNvPr id="7" name="Footer Placeholder 6">
            <a:extLst>
              <a:ext uri="{FF2B5EF4-FFF2-40B4-BE49-F238E27FC236}">
                <a16:creationId xmlns:a16="http://schemas.microsoft.com/office/drawing/2014/main" id="{DC640572-8143-4D25-B15C-47A148F1DC2D}"/>
              </a:ext>
            </a:extLst>
          </p:cNvPr>
          <p:cNvSpPr>
            <a:spLocks noGrp="1"/>
          </p:cNvSpPr>
          <p:nvPr>
            <p:ph type="ftr" sz="quarter" idx="3"/>
          </p:nvPr>
        </p:nvSpPr>
        <p:spPr/>
        <p:txBody>
          <a:bodyPr/>
          <a:lstStyle/>
          <a:p>
            <a:r>
              <a:rPr lang="en-US"/>
              <a:t>CS 410 – Team Yellow – Load.In – Feasibility </a:t>
            </a:r>
            <a:endParaRPr lang="en-US" dirty="0"/>
          </a:p>
        </p:txBody>
      </p:sp>
      <p:sp>
        <p:nvSpPr>
          <p:cNvPr id="2" name="Slide Number Placeholder 1">
            <a:extLst>
              <a:ext uri="{FF2B5EF4-FFF2-40B4-BE49-F238E27FC236}">
                <a16:creationId xmlns:a16="http://schemas.microsoft.com/office/drawing/2014/main" id="{ADF7FEAC-19B1-41F6-B144-4210049FC086}"/>
              </a:ext>
            </a:extLst>
          </p:cNvPr>
          <p:cNvSpPr>
            <a:spLocks noGrp="1"/>
          </p:cNvSpPr>
          <p:nvPr>
            <p:ph type="sldNum" sz="quarter" idx="4"/>
          </p:nvPr>
        </p:nvSpPr>
        <p:spPr/>
        <p:txBody>
          <a:bodyPr/>
          <a:lstStyle/>
          <a:p>
            <a:fld id="{BC24384F-C969-491A-B746-B529BCC5F8BF}" type="slidenum">
              <a:rPr lang="en-US" smtClean="0"/>
              <a:t>9</a:t>
            </a:fld>
            <a:endParaRPr lang="en-US"/>
          </a:p>
        </p:txBody>
      </p:sp>
      <p:sp>
        <p:nvSpPr>
          <p:cNvPr id="5" name="Title 3">
            <a:extLst>
              <a:ext uri="{FF2B5EF4-FFF2-40B4-BE49-F238E27FC236}">
                <a16:creationId xmlns:a16="http://schemas.microsoft.com/office/drawing/2014/main" id="{126AABC4-AFF5-4399-917C-8B9B5FE9BAAA}"/>
              </a:ext>
            </a:extLst>
          </p:cNvPr>
          <p:cNvSpPr txBox="1">
            <a:spLocks/>
          </p:cNvSpPr>
          <p:nvPr/>
        </p:nvSpPr>
        <p:spPr>
          <a:xfrm>
            <a:off x="838200" y="5124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p>
        </p:txBody>
      </p:sp>
      <p:sp>
        <p:nvSpPr>
          <p:cNvPr id="6" name="Rectangle 5">
            <a:extLst>
              <a:ext uri="{FF2B5EF4-FFF2-40B4-BE49-F238E27FC236}">
                <a16:creationId xmlns:a16="http://schemas.microsoft.com/office/drawing/2014/main" id="{FE77AFF4-7F4F-4226-86BF-4A01626B3B33}"/>
              </a:ext>
            </a:extLst>
          </p:cNvPr>
          <p:cNvSpPr/>
          <p:nvPr/>
        </p:nvSpPr>
        <p:spPr>
          <a:xfrm>
            <a:off x="10997945" y="5942568"/>
            <a:ext cx="1168910"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wtkr.com</a:t>
            </a:r>
            <a:endParaRPr lang="en-US" dirty="0">
              <a:solidFill>
                <a:schemeClr val="bg1"/>
              </a:solidFill>
            </a:endParaRPr>
          </a:p>
        </p:txBody>
      </p:sp>
      <p:pic>
        <p:nvPicPr>
          <p:cNvPr id="9" name="Picture 8" descr="A close up of a remote control&#10;&#10;Description automatically generated">
            <a:extLst>
              <a:ext uri="{FF2B5EF4-FFF2-40B4-BE49-F238E27FC236}">
                <a16:creationId xmlns:a16="http://schemas.microsoft.com/office/drawing/2014/main" id="{4F7F0182-FB04-497B-B1D2-45772B194E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6000" y="1690688"/>
            <a:ext cx="5780976" cy="3853599"/>
          </a:xfrm>
          <a:prstGeom prst="rect">
            <a:avLst/>
          </a:prstGeom>
        </p:spPr>
      </p:pic>
    </p:spTree>
    <p:extLst>
      <p:ext uri="{BB962C8B-B14F-4D97-AF65-F5344CB8AC3E}">
        <p14:creationId xmlns:p14="http://schemas.microsoft.com/office/powerpoint/2010/main" val="25259016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theme/theme1.xml><?xml version="1.0" encoding="utf-8"?>
<a:theme xmlns:a="http://schemas.openxmlformats.org/drawingml/2006/main" name="Office Theme">
  <a:themeElements>
    <a:clrScheme name="CS410_Green">
      <a:dk1>
        <a:srgbClr val="FFFFFF"/>
      </a:dk1>
      <a:lt1>
        <a:srgbClr val="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Custom 1">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Gulim"/>
        <a:ea typeface=""/>
        <a:cs typeface=""/>
      </a:majorFont>
      <a:minorFont>
        <a:latin typeface="Guli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2082</TotalTime>
  <Words>2132</Words>
  <Application>Microsoft Macintosh PowerPoint</Application>
  <PresentationFormat>Widescreen</PresentationFormat>
  <Paragraphs>384</Paragraphs>
  <Slides>36</Slides>
  <Notes>30</Notes>
  <HiddenSlides>7</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Gulim</vt:lpstr>
      <vt:lpstr>Arial</vt:lpstr>
      <vt:lpstr>Calibri</vt:lpstr>
      <vt:lpstr>Symbol</vt:lpstr>
      <vt:lpstr>Office Theme</vt:lpstr>
      <vt:lpstr>Custom Design</vt:lpstr>
      <vt:lpstr>Load.in</vt:lpstr>
      <vt:lpstr>Load.in</vt:lpstr>
      <vt:lpstr>Contents</vt:lpstr>
      <vt:lpstr>Who is Team Yellow?</vt:lpstr>
      <vt:lpstr>“Do It Yourself” movers lack the expert knowledge required to handle the logistics of their move.</vt:lpstr>
      <vt:lpstr>PowerPoint Presentation</vt:lpstr>
      <vt:lpstr>Professional Movers Are Costly</vt:lpstr>
      <vt:lpstr>Major Truck Loading Considerations </vt:lpstr>
      <vt:lpstr>Renting a Truck Is Difficult</vt:lpstr>
      <vt:lpstr>Poor Packing Can Be A Major Issue</vt:lpstr>
      <vt:lpstr>Current Process</vt:lpstr>
      <vt:lpstr>PowerPoint Presentation</vt:lpstr>
      <vt:lpstr>PowerPoint Presentation</vt:lpstr>
      <vt:lpstr>Load.In Provides Solutions</vt:lpstr>
      <vt:lpstr>PowerPoint Presentation</vt:lpstr>
      <vt:lpstr>How will the solution help?</vt:lpstr>
      <vt:lpstr>PowerPoint Presentation</vt:lpstr>
      <vt:lpstr>PowerPoint Presentation</vt:lpstr>
      <vt:lpstr>PowerPoint Presentation</vt:lpstr>
      <vt:lpstr>Major Functional Components</vt:lpstr>
      <vt:lpstr>Feedback Loop</vt:lpstr>
      <vt:lpstr>What Load.In Will Do</vt:lpstr>
      <vt:lpstr>PowerPoint Presentation</vt:lpstr>
      <vt:lpstr>Per the rubric, add “Market analysis &amp; benefits to the customer base” here </vt:lpstr>
      <vt:lpstr>PowerPoint Presentation</vt:lpstr>
      <vt:lpstr>PowerPoint Presentation</vt:lpstr>
      <vt:lpstr>The Competition</vt:lpstr>
      <vt:lpstr>PowerPoint Presentation</vt:lpstr>
      <vt:lpstr>Sources:</vt:lpstr>
      <vt:lpstr>Glossary:</vt:lpstr>
      <vt:lpstr>PowerPoint Presentation</vt:lpstr>
      <vt:lpstr>Americans Prefer to Move Themselves</vt:lpstr>
      <vt:lpstr>Truck rental companies offer a variety of helpful moving supplies, but when it comes to the actual move, will only refer you to unaffordable professional movers. As a result, “Do It Yourself” movers are often left to fend for themselves in managing moving logistics and uncertainties with little prior experience.   Load.In aims to give your move a game plan by quantifying uncertainties and assisting in logistical endeavors on moving day.</vt:lpstr>
      <vt:lpstr>Professional Movers Are Costly</vt:lpstr>
      <vt:lpstr>78.3% of Americans go without the help of professional movers.</vt:lpstr>
      <vt:lpstr>35% of Americans are stressed the most by logistics and packing.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creator>Jason Moran</dc:creator>
  <cp:lastModifiedBy>Perdue, Lance</cp:lastModifiedBy>
  <cp:revision>150</cp:revision>
  <dcterms:created xsi:type="dcterms:W3CDTF">2020-09-10T01:29:18Z</dcterms:created>
  <dcterms:modified xsi:type="dcterms:W3CDTF">2020-10-07T21:51:54Z</dcterms:modified>
</cp:coreProperties>
</file>